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0"/>
  </p:notesMasterIdLst>
  <p:sldIdLst>
    <p:sldId id="256" r:id="rId2"/>
    <p:sldId id="264" r:id="rId3"/>
    <p:sldId id="265" r:id="rId4"/>
    <p:sldId id="266" r:id="rId5"/>
    <p:sldId id="273" r:id="rId6"/>
    <p:sldId id="267" r:id="rId7"/>
    <p:sldId id="291" r:id="rId8"/>
    <p:sldId id="268" r:id="rId9"/>
    <p:sldId id="269" r:id="rId10"/>
    <p:sldId id="270" r:id="rId11"/>
    <p:sldId id="271" r:id="rId12"/>
    <p:sldId id="272" r:id="rId13"/>
    <p:sldId id="274" r:id="rId14"/>
    <p:sldId id="290" r:id="rId15"/>
    <p:sldId id="263" r:id="rId16"/>
    <p:sldId id="288" r:id="rId17"/>
    <p:sldId id="287" r:id="rId18"/>
    <p:sldId id="286" r:id="rId19"/>
    <p:sldId id="285" r:id="rId20"/>
    <p:sldId id="284" r:id="rId21"/>
    <p:sldId id="283" r:id="rId22"/>
    <p:sldId id="258" r:id="rId23"/>
    <p:sldId id="282" r:id="rId24"/>
    <p:sldId id="278" r:id="rId25"/>
    <p:sldId id="279" r:id="rId26"/>
    <p:sldId id="280" r:id="rId27"/>
    <p:sldId id="281" r:id="rId28"/>
    <p:sldId id="27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A26A35-52BF-4BE5-8DFD-ED19F70A8E1E}" v="16" dt="2024-04-22T14:20:58.6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111" d="100"/>
          <a:sy n="111" d="100"/>
        </p:scale>
        <p:origin x="184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aleghian, Seyedmehdi" userId="5f26544e-bf52-406e-a19f-97e0bd893b91" providerId="ADAL" clId="{6BA26A35-52BF-4BE5-8DFD-ED19F70A8E1E}"/>
    <pc:docChg chg="custSel addSld delSld modSld">
      <pc:chgData name="Khaleghian, Seyedmehdi" userId="5f26544e-bf52-406e-a19f-97e0bd893b91" providerId="ADAL" clId="{6BA26A35-52BF-4BE5-8DFD-ED19F70A8E1E}" dt="2024-04-22T17:50:02.562" v="42" actId="680"/>
      <pc:docMkLst>
        <pc:docMk/>
      </pc:docMkLst>
      <pc:sldChg chg="delSp mod">
        <pc:chgData name="Khaleghian, Seyedmehdi" userId="5f26544e-bf52-406e-a19f-97e0bd893b91" providerId="ADAL" clId="{6BA26A35-52BF-4BE5-8DFD-ED19F70A8E1E}" dt="2024-04-22T14:17:27.989" v="2" actId="478"/>
        <pc:sldMkLst>
          <pc:docMk/>
          <pc:sldMk cId="3755469543" sldId="274"/>
        </pc:sldMkLst>
        <pc:spChg chg="del">
          <ac:chgData name="Khaleghian, Seyedmehdi" userId="5f26544e-bf52-406e-a19f-97e0bd893b91" providerId="ADAL" clId="{6BA26A35-52BF-4BE5-8DFD-ED19F70A8E1E}" dt="2024-04-22T14:17:27.989" v="2" actId="478"/>
          <ac:spMkLst>
            <pc:docMk/>
            <pc:sldMk cId="3755469543" sldId="274"/>
            <ac:spMk id="22" creationId="{3CAAED69-ED3E-1087-57E9-1E947B94BFBE}"/>
          </ac:spMkLst>
        </pc:spChg>
      </pc:sldChg>
      <pc:sldChg chg="modSp del mod modShow">
        <pc:chgData name="Khaleghian, Seyedmehdi" userId="5f26544e-bf52-406e-a19f-97e0bd893b91" providerId="ADAL" clId="{6BA26A35-52BF-4BE5-8DFD-ED19F70A8E1E}" dt="2024-04-22T14:21:18.655" v="39" actId="2696"/>
        <pc:sldMkLst>
          <pc:docMk/>
          <pc:sldMk cId="1221375045" sldId="289"/>
        </pc:sldMkLst>
        <pc:cxnChg chg="mod">
          <ac:chgData name="Khaleghian, Seyedmehdi" userId="5f26544e-bf52-406e-a19f-97e0bd893b91" providerId="ADAL" clId="{6BA26A35-52BF-4BE5-8DFD-ED19F70A8E1E}" dt="2024-04-22T13:48:16.144" v="1" actId="14100"/>
          <ac:cxnSpMkLst>
            <pc:docMk/>
            <pc:sldMk cId="1221375045" sldId="289"/>
            <ac:cxnSpMk id="21" creationId="{30479E4E-F1F9-0314-1337-6E3965DD731D}"/>
          </ac:cxnSpMkLst>
        </pc:cxnChg>
      </pc:sldChg>
      <pc:sldChg chg="addSp delSp modSp new mod">
        <pc:chgData name="Khaleghian, Seyedmehdi" userId="5f26544e-bf52-406e-a19f-97e0bd893b91" providerId="ADAL" clId="{6BA26A35-52BF-4BE5-8DFD-ED19F70A8E1E}" dt="2024-04-22T14:27:47.750" v="41" actId="1076"/>
        <pc:sldMkLst>
          <pc:docMk/>
          <pc:sldMk cId="4291640037" sldId="290"/>
        </pc:sldMkLst>
        <pc:spChg chg="del">
          <ac:chgData name="Khaleghian, Seyedmehdi" userId="5f26544e-bf52-406e-a19f-97e0bd893b91" providerId="ADAL" clId="{6BA26A35-52BF-4BE5-8DFD-ED19F70A8E1E}" dt="2024-04-22T14:17:42.808" v="5" actId="478"/>
          <ac:spMkLst>
            <pc:docMk/>
            <pc:sldMk cId="4291640037" sldId="290"/>
            <ac:spMk id="2" creationId="{393246D7-8E6D-6C7E-669B-0E4BD26518D3}"/>
          </ac:spMkLst>
        </pc:spChg>
        <pc:spChg chg="del">
          <ac:chgData name="Khaleghian, Seyedmehdi" userId="5f26544e-bf52-406e-a19f-97e0bd893b91" providerId="ADAL" clId="{6BA26A35-52BF-4BE5-8DFD-ED19F70A8E1E}" dt="2024-04-22T14:17:41.761" v="4" actId="478"/>
          <ac:spMkLst>
            <pc:docMk/>
            <pc:sldMk cId="4291640037" sldId="290"/>
            <ac:spMk id="3" creationId="{E23FFEE6-78A9-04CE-5A80-C76D6F31F5DB}"/>
          </ac:spMkLst>
        </pc:spChg>
        <pc:spChg chg="add mod">
          <ac:chgData name="Khaleghian, Seyedmehdi" userId="5f26544e-bf52-406e-a19f-97e0bd893b91" providerId="ADAL" clId="{6BA26A35-52BF-4BE5-8DFD-ED19F70A8E1E}" dt="2024-04-22T14:18:58.528" v="14" actId="1076"/>
          <ac:spMkLst>
            <pc:docMk/>
            <pc:sldMk cId="4291640037" sldId="290"/>
            <ac:spMk id="4" creationId="{3CA49228-386F-4A77-1B03-9347893D2A08}"/>
          </ac:spMkLst>
        </pc:spChg>
        <pc:spChg chg="add mod">
          <ac:chgData name="Khaleghian, Seyedmehdi" userId="5f26544e-bf52-406e-a19f-97e0bd893b91" providerId="ADAL" clId="{6BA26A35-52BF-4BE5-8DFD-ED19F70A8E1E}" dt="2024-04-22T14:18:58.528" v="14" actId="1076"/>
          <ac:spMkLst>
            <pc:docMk/>
            <pc:sldMk cId="4291640037" sldId="290"/>
            <ac:spMk id="5" creationId="{C6AA44B5-B325-8010-EC0C-7E645DC89F52}"/>
          </ac:spMkLst>
        </pc:spChg>
        <pc:spChg chg="add mod">
          <ac:chgData name="Khaleghian, Seyedmehdi" userId="5f26544e-bf52-406e-a19f-97e0bd893b91" providerId="ADAL" clId="{6BA26A35-52BF-4BE5-8DFD-ED19F70A8E1E}" dt="2024-04-22T14:18:58.528" v="14" actId="1076"/>
          <ac:spMkLst>
            <pc:docMk/>
            <pc:sldMk cId="4291640037" sldId="290"/>
            <ac:spMk id="11" creationId="{B443FA0E-47A3-39CF-6850-C4088CBA7024}"/>
          </ac:spMkLst>
        </pc:spChg>
        <pc:spChg chg="add mod">
          <ac:chgData name="Khaleghian, Seyedmehdi" userId="5f26544e-bf52-406e-a19f-97e0bd893b91" providerId="ADAL" clId="{6BA26A35-52BF-4BE5-8DFD-ED19F70A8E1E}" dt="2024-04-22T14:18:58.528" v="14" actId="1076"/>
          <ac:spMkLst>
            <pc:docMk/>
            <pc:sldMk cId="4291640037" sldId="290"/>
            <ac:spMk id="12" creationId="{24E8599A-11F9-6BA8-A93E-6E601E428303}"/>
          </ac:spMkLst>
        </pc:spChg>
        <pc:spChg chg="add mod">
          <ac:chgData name="Khaleghian, Seyedmehdi" userId="5f26544e-bf52-406e-a19f-97e0bd893b91" providerId="ADAL" clId="{6BA26A35-52BF-4BE5-8DFD-ED19F70A8E1E}" dt="2024-04-22T14:20:51.065" v="32" actId="14100"/>
          <ac:spMkLst>
            <pc:docMk/>
            <pc:sldMk cId="4291640037" sldId="290"/>
            <ac:spMk id="14" creationId="{EF896A44-BE89-DBA6-0559-65A65B590241}"/>
          </ac:spMkLst>
        </pc:spChg>
        <pc:spChg chg="add mod">
          <ac:chgData name="Khaleghian, Seyedmehdi" userId="5f26544e-bf52-406e-a19f-97e0bd893b91" providerId="ADAL" clId="{6BA26A35-52BF-4BE5-8DFD-ED19F70A8E1E}" dt="2024-04-22T14:18:50.213" v="13" actId="1076"/>
          <ac:spMkLst>
            <pc:docMk/>
            <pc:sldMk cId="4291640037" sldId="290"/>
            <ac:spMk id="15" creationId="{C13C6CCD-F392-ED77-86B2-EBAD316E51E2}"/>
          </ac:spMkLst>
        </pc:spChg>
        <pc:spChg chg="add mod">
          <ac:chgData name="Khaleghian, Seyedmehdi" userId="5f26544e-bf52-406e-a19f-97e0bd893b91" providerId="ADAL" clId="{6BA26A35-52BF-4BE5-8DFD-ED19F70A8E1E}" dt="2024-04-22T14:19:11.941" v="16" actId="1076"/>
          <ac:spMkLst>
            <pc:docMk/>
            <pc:sldMk cId="4291640037" sldId="290"/>
            <ac:spMk id="19" creationId="{8A88A31B-20FD-1AC5-81D6-799ACB279DAB}"/>
          </ac:spMkLst>
        </pc:spChg>
        <pc:spChg chg="add mod">
          <ac:chgData name="Khaleghian, Seyedmehdi" userId="5f26544e-bf52-406e-a19f-97e0bd893b91" providerId="ADAL" clId="{6BA26A35-52BF-4BE5-8DFD-ED19F70A8E1E}" dt="2024-04-22T14:19:11.941" v="16" actId="1076"/>
          <ac:spMkLst>
            <pc:docMk/>
            <pc:sldMk cId="4291640037" sldId="290"/>
            <ac:spMk id="20" creationId="{E57B7003-3D66-C73F-6598-624F17ECFB67}"/>
          </ac:spMkLst>
        </pc:spChg>
        <pc:spChg chg="add mod">
          <ac:chgData name="Khaleghian, Seyedmehdi" userId="5f26544e-bf52-406e-a19f-97e0bd893b91" providerId="ADAL" clId="{6BA26A35-52BF-4BE5-8DFD-ED19F70A8E1E}" dt="2024-04-22T14:20:24.884" v="30"/>
          <ac:spMkLst>
            <pc:docMk/>
            <pc:sldMk cId="4291640037" sldId="290"/>
            <ac:spMk id="28" creationId="{35DD197D-C42C-3542-F8FE-F5055AEF3EDA}"/>
          </ac:spMkLst>
        </pc:spChg>
        <pc:picChg chg="add mod">
          <ac:chgData name="Khaleghian, Seyedmehdi" userId="5f26544e-bf52-406e-a19f-97e0bd893b91" providerId="ADAL" clId="{6BA26A35-52BF-4BE5-8DFD-ED19F70A8E1E}" dt="2024-04-22T14:18:58.528" v="14" actId="1076"/>
          <ac:picMkLst>
            <pc:docMk/>
            <pc:sldMk cId="4291640037" sldId="290"/>
            <ac:picMk id="6" creationId="{9EBC9245-15E8-21F2-B562-A7CEE8D58540}"/>
          </ac:picMkLst>
        </pc:picChg>
        <pc:picChg chg="add mod">
          <ac:chgData name="Khaleghian, Seyedmehdi" userId="5f26544e-bf52-406e-a19f-97e0bd893b91" providerId="ADAL" clId="{6BA26A35-52BF-4BE5-8DFD-ED19F70A8E1E}" dt="2024-04-22T14:18:58.528" v="14" actId="1076"/>
          <ac:picMkLst>
            <pc:docMk/>
            <pc:sldMk cId="4291640037" sldId="290"/>
            <ac:picMk id="7" creationId="{7B910970-6069-F4A7-09B2-6F8089A49BA0}"/>
          </ac:picMkLst>
        </pc:picChg>
        <pc:picChg chg="add mod">
          <ac:chgData name="Khaleghian, Seyedmehdi" userId="5f26544e-bf52-406e-a19f-97e0bd893b91" providerId="ADAL" clId="{6BA26A35-52BF-4BE5-8DFD-ED19F70A8E1E}" dt="2024-04-22T14:18:58.528" v="14" actId="1076"/>
          <ac:picMkLst>
            <pc:docMk/>
            <pc:sldMk cId="4291640037" sldId="290"/>
            <ac:picMk id="8" creationId="{B57E829C-30C2-C8C1-1A40-D8B0150F2FB4}"/>
          </ac:picMkLst>
        </pc:picChg>
        <pc:picChg chg="add mod">
          <ac:chgData name="Khaleghian, Seyedmehdi" userId="5f26544e-bf52-406e-a19f-97e0bd893b91" providerId="ADAL" clId="{6BA26A35-52BF-4BE5-8DFD-ED19F70A8E1E}" dt="2024-04-22T14:18:58.528" v="14" actId="1076"/>
          <ac:picMkLst>
            <pc:docMk/>
            <pc:sldMk cId="4291640037" sldId="290"/>
            <ac:picMk id="9" creationId="{E421618A-D8B0-EE02-4C50-AC99680A4D16}"/>
          </ac:picMkLst>
        </pc:picChg>
        <pc:picChg chg="add mod">
          <ac:chgData name="Khaleghian, Seyedmehdi" userId="5f26544e-bf52-406e-a19f-97e0bd893b91" providerId="ADAL" clId="{6BA26A35-52BF-4BE5-8DFD-ED19F70A8E1E}" dt="2024-04-22T14:18:58.528" v="14" actId="1076"/>
          <ac:picMkLst>
            <pc:docMk/>
            <pc:sldMk cId="4291640037" sldId="290"/>
            <ac:picMk id="10" creationId="{3BC10E99-8E1D-C17F-CA23-233ED16DCF62}"/>
          </ac:picMkLst>
        </pc:picChg>
        <pc:picChg chg="add mod">
          <ac:chgData name="Khaleghian, Seyedmehdi" userId="5f26544e-bf52-406e-a19f-97e0bd893b91" providerId="ADAL" clId="{6BA26A35-52BF-4BE5-8DFD-ED19F70A8E1E}" dt="2024-04-22T14:18:58.528" v="14" actId="1076"/>
          <ac:picMkLst>
            <pc:docMk/>
            <pc:sldMk cId="4291640037" sldId="290"/>
            <ac:picMk id="13" creationId="{C6AA3526-7FB6-C816-6B45-C8089EF77670}"/>
          </ac:picMkLst>
        </pc:picChg>
        <pc:picChg chg="add mod">
          <ac:chgData name="Khaleghian, Seyedmehdi" userId="5f26544e-bf52-406e-a19f-97e0bd893b91" providerId="ADAL" clId="{6BA26A35-52BF-4BE5-8DFD-ED19F70A8E1E}" dt="2024-04-22T14:21:02.382" v="38" actId="1076"/>
          <ac:picMkLst>
            <pc:docMk/>
            <pc:sldMk cId="4291640037" sldId="290"/>
            <ac:picMk id="16" creationId="{25CE9890-C49F-3993-703E-40503B9C1A51}"/>
          </ac:picMkLst>
        </pc:picChg>
        <pc:picChg chg="add mod">
          <ac:chgData name="Khaleghian, Seyedmehdi" userId="5f26544e-bf52-406e-a19f-97e0bd893b91" providerId="ADAL" clId="{6BA26A35-52BF-4BE5-8DFD-ED19F70A8E1E}" dt="2024-04-22T14:21:00.963" v="37" actId="1076"/>
          <ac:picMkLst>
            <pc:docMk/>
            <pc:sldMk cId="4291640037" sldId="290"/>
            <ac:picMk id="17" creationId="{853F89D2-AB7D-3531-6D30-7DFB1E996C99}"/>
          </ac:picMkLst>
        </pc:picChg>
        <pc:picChg chg="add mod">
          <ac:chgData name="Khaleghian, Seyedmehdi" userId="5f26544e-bf52-406e-a19f-97e0bd893b91" providerId="ADAL" clId="{6BA26A35-52BF-4BE5-8DFD-ED19F70A8E1E}" dt="2024-04-22T14:20:58.631" v="36" actId="1076"/>
          <ac:picMkLst>
            <pc:docMk/>
            <pc:sldMk cId="4291640037" sldId="290"/>
            <ac:picMk id="18" creationId="{A5108064-5E35-246C-65F4-3BF31C7BB8D7}"/>
          </ac:picMkLst>
        </pc:picChg>
        <pc:picChg chg="add mod">
          <ac:chgData name="Khaleghian, Seyedmehdi" userId="5f26544e-bf52-406e-a19f-97e0bd893b91" providerId="ADAL" clId="{6BA26A35-52BF-4BE5-8DFD-ED19F70A8E1E}" dt="2024-04-22T14:19:11.941" v="16" actId="1076"/>
          <ac:picMkLst>
            <pc:docMk/>
            <pc:sldMk cId="4291640037" sldId="290"/>
            <ac:picMk id="21" creationId="{4A6D0332-9EC3-83C7-401C-9F1DD147DC01}"/>
          </ac:picMkLst>
        </pc:picChg>
        <pc:cxnChg chg="add mod">
          <ac:chgData name="Khaleghian, Seyedmehdi" userId="5f26544e-bf52-406e-a19f-97e0bd893b91" providerId="ADAL" clId="{6BA26A35-52BF-4BE5-8DFD-ED19F70A8E1E}" dt="2024-04-22T14:19:50.279" v="22" actId="208"/>
          <ac:cxnSpMkLst>
            <pc:docMk/>
            <pc:sldMk cId="4291640037" sldId="290"/>
            <ac:cxnSpMk id="22" creationId="{208AF758-D170-D140-9BD7-5B6443156CFE}"/>
          </ac:cxnSpMkLst>
        </pc:cxnChg>
        <pc:cxnChg chg="add mod">
          <ac:chgData name="Khaleghian, Seyedmehdi" userId="5f26544e-bf52-406e-a19f-97e0bd893b91" providerId="ADAL" clId="{6BA26A35-52BF-4BE5-8DFD-ED19F70A8E1E}" dt="2024-04-22T14:27:47.750" v="41" actId="1076"/>
          <ac:cxnSpMkLst>
            <pc:docMk/>
            <pc:sldMk cId="4291640037" sldId="290"/>
            <ac:cxnSpMk id="25" creationId="{B29577E0-363B-6176-7DA0-68488C111510}"/>
          </ac:cxnSpMkLst>
        </pc:cxnChg>
        <pc:cxnChg chg="add mod">
          <ac:chgData name="Khaleghian, Seyedmehdi" userId="5f26544e-bf52-406e-a19f-97e0bd893b91" providerId="ADAL" clId="{6BA26A35-52BF-4BE5-8DFD-ED19F70A8E1E}" dt="2024-04-22T14:20:19.915" v="29" actId="1076"/>
          <ac:cxnSpMkLst>
            <pc:docMk/>
            <pc:sldMk cId="4291640037" sldId="290"/>
            <ac:cxnSpMk id="26" creationId="{044A9B20-DFCB-2E7E-4968-46AC5849B3B9}"/>
          </ac:cxnSpMkLst>
        </pc:cxnChg>
      </pc:sldChg>
      <pc:sldChg chg="new">
        <pc:chgData name="Khaleghian, Seyedmehdi" userId="5f26544e-bf52-406e-a19f-97e0bd893b91" providerId="ADAL" clId="{6BA26A35-52BF-4BE5-8DFD-ED19F70A8E1E}" dt="2024-04-22T17:50:02.562" v="42" actId="680"/>
        <pc:sldMkLst>
          <pc:docMk/>
          <pc:sldMk cId="1293680551" sldId="29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10715A-D1FF-4491-9425-0B611F4E2771}" type="doc">
      <dgm:prSet loTypeId="urn:microsoft.com/office/officeart/2005/8/layout/hProcess9" loCatId="process" qsTypeId="urn:microsoft.com/office/officeart/2005/8/quickstyle/simple1" qsCatId="simple" csTypeId="urn:microsoft.com/office/officeart/2005/8/colors/accent1_2" csCatId="accent1" phldr="1"/>
      <dgm:spPr/>
    </dgm:pt>
    <dgm:pt modelId="{FF54F505-4C6E-405C-B053-09F8BC31F24F}">
      <dgm:prSet phldrT="[Text]"/>
      <dgm:spPr/>
      <dgm:t>
        <a:bodyPr/>
        <a:lstStyle/>
        <a:p>
          <a:r>
            <a:rPr lang="en-US" b="1" dirty="0"/>
            <a:t>Data processing</a:t>
          </a:r>
        </a:p>
      </dgm:t>
    </dgm:pt>
    <dgm:pt modelId="{67F5BFDE-76A8-4997-8C4A-38DECBB16CBB}" type="parTrans" cxnId="{1AE21639-12B1-4F53-AF1F-6103D006F114}">
      <dgm:prSet/>
      <dgm:spPr/>
      <dgm:t>
        <a:bodyPr/>
        <a:lstStyle/>
        <a:p>
          <a:endParaRPr lang="en-US"/>
        </a:p>
      </dgm:t>
    </dgm:pt>
    <dgm:pt modelId="{2F5906B9-6AC0-4518-BB2D-F3363CA31BF0}" type="sibTrans" cxnId="{1AE21639-12B1-4F53-AF1F-6103D006F114}">
      <dgm:prSet/>
      <dgm:spPr/>
      <dgm:t>
        <a:bodyPr/>
        <a:lstStyle/>
        <a:p>
          <a:endParaRPr lang="en-US"/>
        </a:p>
      </dgm:t>
    </dgm:pt>
    <dgm:pt modelId="{6AECCFF5-1D89-4EC0-B575-FA5C5C76A39B}">
      <dgm:prSet phldrT="[Text]"/>
      <dgm:spPr/>
      <dgm:t>
        <a:bodyPr/>
        <a:lstStyle/>
        <a:p>
          <a:r>
            <a:rPr lang="en-US" b="1" dirty="0"/>
            <a:t>Machine learning</a:t>
          </a:r>
        </a:p>
      </dgm:t>
    </dgm:pt>
    <dgm:pt modelId="{6324130B-0268-4674-85B1-FB3C46B9625E}" type="parTrans" cxnId="{B5D4CBD0-DFC3-436E-B6BA-8227936886C4}">
      <dgm:prSet/>
      <dgm:spPr/>
      <dgm:t>
        <a:bodyPr/>
        <a:lstStyle/>
        <a:p>
          <a:endParaRPr lang="en-US"/>
        </a:p>
      </dgm:t>
    </dgm:pt>
    <dgm:pt modelId="{0F5A69C2-44FA-49F7-949F-AF6E7B599017}" type="sibTrans" cxnId="{B5D4CBD0-DFC3-436E-B6BA-8227936886C4}">
      <dgm:prSet/>
      <dgm:spPr/>
      <dgm:t>
        <a:bodyPr/>
        <a:lstStyle/>
        <a:p>
          <a:endParaRPr lang="en-US"/>
        </a:p>
      </dgm:t>
    </dgm:pt>
    <dgm:pt modelId="{C48F1BAE-C503-4F9E-95C6-6D89C1CFE4C0}">
      <dgm:prSet/>
      <dgm:spPr/>
      <dgm:t>
        <a:bodyPr/>
        <a:lstStyle/>
        <a:p>
          <a:r>
            <a:rPr lang="en-US" b="1" dirty="0"/>
            <a:t> station utilization prediction (kWh/port/day)</a:t>
          </a:r>
        </a:p>
      </dgm:t>
    </dgm:pt>
    <dgm:pt modelId="{CDC734A9-E61C-4C2E-81E1-1447C5FF4933}" type="parTrans" cxnId="{00B11CF4-F410-4D70-883E-71F7125BEDB5}">
      <dgm:prSet/>
      <dgm:spPr/>
      <dgm:t>
        <a:bodyPr/>
        <a:lstStyle/>
        <a:p>
          <a:endParaRPr lang="en-US"/>
        </a:p>
      </dgm:t>
    </dgm:pt>
    <dgm:pt modelId="{714489C9-3BCD-40DF-8175-F6C2863D2F46}" type="sibTrans" cxnId="{00B11CF4-F410-4D70-883E-71F7125BEDB5}">
      <dgm:prSet/>
      <dgm:spPr/>
      <dgm:t>
        <a:bodyPr/>
        <a:lstStyle/>
        <a:p>
          <a:endParaRPr lang="en-US"/>
        </a:p>
      </dgm:t>
    </dgm:pt>
    <dgm:pt modelId="{617EB114-8FE1-4A79-A620-DD54DA7370B0}">
      <dgm:prSet phldrT="[Text]"/>
      <dgm:spPr/>
      <dgm:t>
        <a:bodyPr/>
        <a:lstStyle/>
        <a:p>
          <a:r>
            <a:rPr lang="en-US" b="1" dirty="0"/>
            <a:t>Row data</a:t>
          </a:r>
        </a:p>
      </dgm:t>
    </dgm:pt>
    <dgm:pt modelId="{2D63C43B-0BF5-4A3C-981C-5CC4E68C62A2}" type="parTrans" cxnId="{9C16228A-24CA-4C00-94B3-59B61CBEA48B}">
      <dgm:prSet/>
      <dgm:spPr/>
      <dgm:t>
        <a:bodyPr/>
        <a:lstStyle/>
        <a:p>
          <a:endParaRPr lang="en-US"/>
        </a:p>
      </dgm:t>
    </dgm:pt>
    <dgm:pt modelId="{6C385939-C051-4D0C-9BA5-42F2B95A4754}" type="sibTrans" cxnId="{9C16228A-24CA-4C00-94B3-59B61CBEA48B}">
      <dgm:prSet/>
      <dgm:spPr/>
      <dgm:t>
        <a:bodyPr/>
        <a:lstStyle/>
        <a:p>
          <a:endParaRPr lang="en-US"/>
        </a:p>
      </dgm:t>
    </dgm:pt>
    <dgm:pt modelId="{0A19978B-1EEB-4892-8F4D-FF80BFB9A6D0}" type="pres">
      <dgm:prSet presAssocID="{D210715A-D1FF-4491-9425-0B611F4E2771}" presName="CompostProcess" presStyleCnt="0">
        <dgm:presLayoutVars>
          <dgm:dir/>
          <dgm:resizeHandles val="exact"/>
        </dgm:presLayoutVars>
      </dgm:prSet>
      <dgm:spPr/>
    </dgm:pt>
    <dgm:pt modelId="{22EC0256-E63E-4B5E-8A58-CFC0D2FD01A3}" type="pres">
      <dgm:prSet presAssocID="{D210715A-D1FF-4491-9425-0B611F4E2771}" presName="arrow" presStyleLbl="bgShp" presStyleIdx="0" presStyleCnt="1" custLinFactY="-76748" custLinFactNeighborX="36078" custLinFactNeighborY="-100000"/>
      <dgm:spPr/>
    </dgm:pt>
    <dgm:pt modelId="{FA1A547A-3D0E-46EA-BA19-C511093B567B}" type="pres">
      <dgm:prSet presAssocID="{D210715A-D1FF-4491-9425-0B611F4E2771}" presName="linearProcess" presStyleCnt="0"/>
      <dgm:spPr/>
    </dgm:pt>
    <dgm:pt modelId="{85469E9B-9D5A-48EF-992E-6BBFAF4696AA}" type="pres">
      <dgm:prSet presAssocID="{617EB114-8FE1-4A79-A620-DD54DA7370B0}" presName="textNode" presStyleLbl="node1" presStyleIdx="0" presStyleCnt="4">
        <dgm:presLayoutVars>
          <dgm:bulletEnabled val="1"/>
        </dgm:presLayoutVars>
      </dgm:prSet>
      <dgm:spPr/>
    </dgm:pt>
    <dgm:pt modelId="{E5E69B0B-5512-408F-A56E-B85DA05D1C28}" type="pres">
      <dgm:prSet presAssocID="{6C385939-C051-4D0C-9BA5-42F2B95A4754}" presName="sibTrans" presStyleCnt="0"/>
      <dgm:spPr/>
    </dgm:pt>
    <dgm:pt modelId="{84483839-CBC5-45F6-9E5D-8F53E6215DA0}" type="pres">
      <dgm:prSet presAssocID="{FF54F505-4C6E-405C-B053-09F8BC31F24F}" presName="textNode" presStyleLbl="node1" presStyleIdx="1" presStyleCnt="4">
        <dgm:presLayoutVars>
          <dgm:bulletEnabled val="1"/>
        </dgm:presLayoutVars>
      </dgm:prSet>
      <dgm:spPr/>
    </dgm:pt>
    <dgm:pt modelId="{E296900A-71B7-4664-8960-EE08DF19865F}" type="pres">
      <dgm:prSet presAssocID="{2F5906B9-6AC0-4518-BB2D-F3363CA31BF0}" presName="sibTrans" presStyleCnt="0"/>
      <dgm:spPr/>
    </dgm:pt>
    <dgm:pt modelId="{B4FAC641-EC50-4847-8890-F9402A27CE25}" type="pres">
      <dgm:prSet presAssocID="{6AECCFF5-1D89-4EC0-B575-FA5C5C76A39B}" presName="textNode" presStyleLbl="node1" presStyleIdx="2" presStyleCnt="4">
        <dgm:presLayoutVars>
          <dgm:bulletEnabled val="1"/>
        </dgm:presLayoutVars>
      </dgm:prSet>
      <dgm:spPr/>
    </dgm:pt>
    <dgm:pt modelId="{806D97C6-20F7-4F1C-817E-486B6C4C4DD5}" type="pres">
      <dgm:prSet presAssocID="{0F5A69C2-44FA-49F7-949F-AF6E7B599017}" presName="sibTrans" presStyleCnt="0"/>
      <dgm:spPr/>
    </dgm:pt>
    <dgm:pt modelId="{5DE0F24A-6650-47BB-93AE-CBC931DFB9E5}" type="pres">
      <dgm:prSet presAssocID="{C48F1BAE-C503-4F9E-95C6-6D89C1CFE4C0}" presName="textNode" presStyleLbl="node1" presStyleIdx="3" presStyleCnt="4" custScaleX="177488">
        <dgm:presLayoutVars>
          <dgm:bulletEnabled val="1"/>
        </dgm:presLayoutVars>
      </dgm:prSet>
      <dgm:spPr/>
    </dgm:pt>
  </dgm:ptLst>
  <dgm:cxnLst>
    <dgm:cxn modelId="{FC83B330-6202-4B29-A630-5B7F7C9E28BB}" type="presOf" srcId="{6AECCFF5-1D89-4EC0-B575-FA5C5C76A39B}" destId="{B4FAC641-EC50-4847-8890-F9402A27CE25}" srcOrd="0" destOrd="0" presId="urn:microsoft.com/office/officeart/2005/8/layout/hProcess9"/>
    <dgm:cxn modelId="{1AE21639-12B1-4F53-AF1F-6103D006F114}" srcId="{D210715A-D1FF-4491-9425-0B611F4E2771}" destId="{FF54F505-4C6E-405C-B053-09F8BC31F24F}" srcOrd="1" destOrd="0" parTransId="{67F5BFDE-76A8-4997-8C4A-38DECBB16CBB}" sibTransId="{2F5906B9-6AC0-4518-BB2D-F3363CA31BF0}"/>
    <dgm:cxn modelId="{F9C22683-EA0C-4C6F-AC62-2D34871EF018}" type="presOf" srcId="{FF54F505-4C6E-405C-B053-09F8BC31F24F}" destId="{84483839-CBC5-45F6-9E5D-8F53E6215DA0}" srcOrd="0" destOrd="0" presId="urn:microsoft.com/office/officeart/2005/8/layout/hProcess9"/>
    <dgm:cxn modelId="{9C16228A-24CA-4C00-94B3-59B61CBEA48B}" srcId="{D210715A-D1FF-4491-9425-0B611F4E2771}" destId="{617EB114-8FE1-4A79-A620-DD54DA7370B0}" srcOrd="0" destOrd="0" parTransId="{2D63C43B-0BF5-4A3C-981C-5CC4E68C62A2}" sibTransId="{6C385939-C051-4D0C-9BA5-42F2B95A4754}"/>
    <dgm:cxn modelId="{B7B585B1-F7D3-42B3-A9E1-1AC7EDEFCFB7}" type="presOf" srcId="{617EB114-8FE1-4A79-A620-DD54DA7370B0}" destId="{85469E9B-9D5A-48EF-992E-6BBFAF4696AA}" srcOrd="0" destOrd="0" presId="urn:microsoft.com/office/officeart/2005/8/layout/hProcess9"/>
    <dgm:cxn modelId="{501E98BE-6D32-4A09-939C-C10BCD5F2438}" type="presOf" srcId="{D210715A-D1FF-4491-9425-0B611F4E2771}" destId="{0A19978B-1EEB-4892-8F4D-FF80BFB9A6D0}" srcOrd="0" destOrd="0" presId="urn:microsoft.com/office/officeart/2005/8/layout/hProcess9"/>
    <dgm:cxn modelId="{60EA82CD-A3B7-4B7D-A468-D2B0E6BC37BC}" type="presOf" srcId="{C48F1BAE-C503-4F9E-95C6-6D89C1CFE4C0}" destId="{5DE0F24A-6650-47BB-93AE-CBC931DFB9E5}" srcOrd="0" destOrd="0" presId="urn:microsoft.com/office/officeart/2005/8/layout/hProcess9"/>
    <dgm:cxn modelId="{B5D4CBD0-DFC3-436E-B6BA-8227936886C4}" srcId="{D210715A-D1FF-4491-9425-0B611F4E2771}" destId="{6AECCFF5-1D89-4EC0-B575-FA5C5C76A39B}" srcOrd="2" destOrd="0" parTransId="{6324130B-0268-4674-85B1-FB3C46B9625E}" sibTransId="{0F5A69C2-44FA-49F7-949F-AF6E7B599017}"/>
    <dgm:cxn modelId="{00B11CF4-F410-4D70-883E-71F7125BEDB5}" srcId="{D210715A-D1FF-4491-9425-0B611F4E2771}" destId="{C48F1BAE-C503-4F9E-95C6-6D89C1CFE4C0}" srcOrd="3" destOrd="0" parTransId="{CDC734A9-E61C-4C2E-81E1-1447C5FF4933}" sibTransId="{714489C9-3BCD-40DF-8175-F6C2863D2F46}"/>
    <dgm:cxn modelId="{E4CCF875-4226-4F08-9E09-6C0348041AB2}" type="presParOf" srcId="{0A19978B-1EEB-4892-8F4D-FF80BFB9A6D0}" destId="{22EC0256-E63E-4B5E-8A58-CFC0D2FD01A3}" srcOrd="0" destOrd="0" presId="urn:microsoft.com/office/officeart/2005/8/layout/hProcess9"/>
    <dgm:cxn modelId="{B8CD3D3A-FB5E-494C-ACAC-D4F881906433}" type="presParOf" srcId="{0A19978B-1EEB-4892-8F4D-FF80BFB9A6D0}" destId="{FA1A547A-3D0E-46EA-BA19-C511093B567B}" srcOrd="1" destOrd="0" presId="urn:microsoft.com/office/officeart/2005/8/layout/hProcess9"/>
    <dgm:cxn modelId="{9C1D863E-BF3D-4346-AB26-8223C4C9E9E7}" type="presParOf" srcId="{FA1A547A-3D0E-46EA-BA19-C511093B567B}" destId="{85469E9B-9D5A-48EF-992E-6BBFAF4696AA}" srcOrd="0" destOrd="0" presId="urn:microsoft.com/office/officeart/2005/8/layout/hProcess9"/>
    <dgm:cxn modelId="{D2830A88-23F4-4CCD-9D65-87B4AA7E0EED}" type="presParOf" srcId="{FA1A547A-3D0E-46EA-BA19-C511093B567B}" destId="{E5E69B0B-5512-408F-A56E-B85DA05D1C28}" srcOrd="1" destOrd="0" presId="urn:microsoft.com/office/officeart/2005/8/layout/hProcess9"/>
    <dgm:cxn modelId="{CE894A01-04EF-44F9-A87D-EAA904779909}" type="presParOf" srcId="{FA1A547A-3D0E-46EA-BA19-C511093B567B}" destId="{84483839-CBC5-45F6-9E5D-8F53E6215DA0}" srcOrd="2" destOrd="0" presId="urn:microsoft.com/office/officeart/2005/8/layout/hProcess9"/>
    <dgm:cxn modelId="{698F9F45-FBAD-465B-AE53-A05292A38C12}" type="presParOf" srcId="{FA1A547A-3D0E-46EA-BA19-C511093B567B}" destId="{E296900A-71B7-4664-8960-EE08DF19865F}" srcOrd="3" destOrd="0" presId="urn:microsoft.com/office/officeart/2005/8/layout/hProcess9"/>
    <dgm:cxn modelId="{FF77FC15-F63F-4CB4-A47E-CC49EEA5CFB4}" type="presParOf" srcId="{FA1A547A-3D0E-46EA-BA19-C511093B567B}" destId="{B4FAC641-EC50-4847-8890-F9402A27CE25}" srcOrd="4" destOrd="0" presId="urn:microsoft.com/office/officeart/2005/8/layout/hProcess9"/>
    <dgm:cxn modelId="{F73AA056-B22F-4A4E-BFE0-193B968860F0}" type="presParOf" srcId="{FA1A547A-3D0E-46EA-BA19-C511093B567B}" destId="{806D97C6-20F7-4F1C-817E-486B6C4C4DD5}" srcOrd="5" destOrd="0" presId="urn:microsoft.com/office/officeart/2005/8/layout/hProcess9"/>
    <dgm:cxn modelId="{DA9F9912-54B2-49EC-B658-5FF4E0A9CF23}" type="presParOf" srcId="{FA1A547A-3D0E-46EA-BA19-C511093B567B}" destId="{5DE0F24A-6650-47BB-93AE-CBC931DFB9E5}"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EC0256-E63E-4B5E-8A58-CFC0D2FD01A3}">
      <dsp:nvSpPr>
        <dsp:cNvPr id="0" name=""/>
        <dsp:cNvSpPr/>
      </dsp:nvSpPr>
      <dsp:spPr>
        <a:xfrm>
          <a:off x="824038" y="0"/>
          <a:ext cx="4669550" cy="1240459"/>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469E9B-9D5A-48EF-992E-6BBFAF4696AA}">
      <dsp:nvSpPr>
        <dsp:cNvPr id="0" name=""/>
        <dsp:cNvSpPr/>
      </dsp:nvSpPr>
      <dsp:spPr>
        <a:xfrm>
          <a:off x="1447" y="372137"/>
          <a:ext cx="1111697" cy="49618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Row data</a:t>
          </a:r>
        </a:p>
      </dsp:txBody>
      <dsp:txXfrm>
        <a:off x="25669" y="396359"/>
        <a:ext cx="1063253" cy="447739"/>
      </dsp:txXfrm>
    </dsp:sp>
    <dsp:sp modelId="{84483839-CBC5-45F6-9E5D-8F53E6215DA0}">
      <dsp:nvSpPr>
        <dsp:cNvPr id="0" name=""/>
        <dsp:cNvSpPr/>
      </dsp:nvSpPr>
      <dsp:spPr>
        <a:xfrm>
          <a:off x="1173969" y="372137"/>
          <a:ext cx="1111697" cy="49618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Data processing</a:t>
          </a:r>
        </a:p>
      </dsp:txBody>
      <dsp:txXfrm>
        <a:off x="1198191" y="396359"/>
        <a:ext cx="1063253" cy="447739"/>
      </dsp:txXfrm>
    </dsp:sp>
    <dsp:sp modelId="{B4FAC641-EC50-4847-8890-F9402A27CE25}">
      <dsp:nvSpPr>
        <dsp:cNvPr id="0" name=""/>
        <dsp:cNvSpPr/>
      </dsp:nvSpPr>
      <dsp:spPr>
        <a:xfrm>
          <a:off x="2346490" y="372137"/>
          <a:ext cx="1111697" cy="49618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Machine learning</a:t>
          </a:r>
        </a:p>
      </dsp:txBody>
      <dsp:txXfrm>
        <a:off x="2370712" y="396359"/>
        <a:ext cx="1063253" cy="447739"/>
      </dsp:txXfrm>
    </dsp:sp>
    <dsp:sp modelId="{5DE0F24A-6650-47BB-93AE-CBC931DFB9E5}">
      <dsp:nvSpPr>
        <dsp:cNvPr id="0" name=""/>
        <dsp:cNvSpPr/>
      </dsp:nvSpPr>
      <dsp:spPr>
        <a:xfrm>
          <a:off x="3519011" y="372137"/>
          <a:ext cx="1973129" cy="49618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 station utilization prediction (kWh/port/day)</a:t>
          </a:r>
        </a:p>
      </dsp:txBody>
      <dsp:txXfrm>
        <a:off x="3543233" y="396359"/>
        <a:ext cx="1924685" cy="44773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57B87F-6442-4F45-A17A-1FA40053808C}" type="datetimeFigureOut">
              <a:t>4/22/2024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46549A-3B56-4249-BA9D-E88839935991}" type="slidenum">
              <a:t>‹#›</a:t>
            </a:fld>
            <a:endParaRPr lang="en-US"/>
          </a:p>
        </p:txBody>
      </p:sp>
    </p:spTree>
    <p:extLst>
      <p:ext uri="{BB962C8B-B14F-4D97-AF65-F5344CB8AC3E}">
        <p14:creationId xmlns:p14="http://schemas.microsoft.com/office/powerpoint/2010/main" val="2667888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Tree>
    <p:extLst>
      <p:ext uri="{BB962C8B-B14F-4D97-AF65-F5344CB8AC3E}">
        <p14:creationId xmlns:p14="http://schemas.microsoft.com/office/powerpoint/2010/main" val="724346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Tree>
    <p:extLst>
      <p:ext uri="{BB962C8B-B14F-4D97-AF65-F5344CB8AC3E}">
        <p14:creationId xmlns:p14="http://schemas.microsoft.com/office/powerpoint/2010/main" val="260867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Tree>
    <p:extLst>
      <p:ext uri="{BB962C8B-B14F-4D97-AF65-F5344CB8AC3E}">
        <p14:creationId xmlns:p14="http://schemas.microsoft.com/office/powerpoint/2010/main" val="307194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Tree>
    <p:extLst>
      <p:ext uri="{BB962C8B-B14F-4D97-AF65-F5344CB8AC3E}">
        <p14:creationId xmlns:p14="http://schemas.microsoft.com/office/powerpoint/2010/main" val="3378978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Tree>
    <p:extLst>
      <p:ext uri="{BB962C8B-B14F-4D97-AF65-F5344CB8AC3E}">
        <p14:creationId xmlns:p14="http://schemas.microsoft.com/office/powerpoint/2010/main" val="25356866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4/22/2024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01260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17482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68927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26871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71821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4/22/2024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31242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4/22/2024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40319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4/22/2024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85551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4/22/2024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89377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46895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02434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4/22/2024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03865678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sv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png"/><Relationship Id="rId7"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0.png"/><Relationship Id="rId5" Type="http://schemas.openxmlformats.org/officeDocument/2006/relationships/image" Target="../media/image45.png"/><Relationship Id="rId10" Type="http://schemas.openxmlformats.org/officeDocument/2006/relationships/image" Target="../media/image49.png"/><Relationship Id="rId4" Type="http://schemas.openxmlformats.org/officeDocument/2006/relationships/image" Target="../media/image44.jpeg"/><Relationship Id="rId9" Type="http://schemas.openxmlformats.org/officeDocument/2006/relationships/image" Target="../media/image48.png"/></Relationships>
</file>

<file path=ppt/slides/_rels/slide1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20.png"/></Relationships>
</file>

<file path=ppt/slides/_rels/slide19.xml.rels><?xml version="1.0" encoding="UTF-8" standalone="yes"?>
<Relationships xmlns="http://schemas.openxmlformats.org/package/2006/relationships"><Relationship Id="rId3" Type="http://schemas.openxmlformats.org/officeDocument/2006/relationships/hyperlink" Target="https://www.eia.gov/tools/faqs/faq.php?id=74&amp;t=11"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9.jpg"/><Relationship Id="rId5" Type="http://schemas.openxmlformats.org/officeDocument/2006/relationships/image" Target="../media/image58.png"/><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8" Type="http://schemas.openxmlformats.org/officeDocument/2006/relationships/image" Target="../media/image59.jpg"/><Relationship Id="rId3" Type="http://schemas.openxmlformats.org/officeDocument/2006/relationships/image" Target="../media/image60.emf"/><Relationship Id="rId7" Type="http://schemas.openxmlformats.org/officeDocument/2006/relationships/hyperlink" Target="https://www.eia.gov/electricity/data/state/emission_annual.xlsx"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www.eia.gov/electricity/state/" TargetMode="External"/><Relationship Id="rId5" Type="http://schemas.openxmlformats.org/officeDocument/2006/relationships/hyperlink" Target="https://www.eia.gov/" TargetMode="External"/><Relationship Id="rId4" Type="http://schemas.openxmlformats.org/officeDocument/2006/relationships/image" Target="../media/image61.png"/><Relationship Id="rId9"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FC3D2873-2194-4FB0-BFBA-7E7EEB984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Male hand holds inserts plug for charging into car. Electric cars and charging stations concept">
            <a:extLst>
              <a:ext uri="{FF2B5EF4-FFF2-40B4-BE49-F238E27FC236}">
                <a16:creationId xmlns:a16="http://schemas.microsoft.com/office/drawing/2014/main" id="{930680FF-5116-EB9C-525D-B4B6690FEF03}"/>
              </a:ext>
            </a:extLst>
          </p:cNvPr>
          <p:cNvPicPr>
            <a:picLocks noChangeAspect="1"/>
          </p:cNvPicPr>
          <p:nvPr/>
        </p:nvPicPr>
        <p:blipFill rotWithShape="1">
          <a:blip r:embed="rId2"/>
          <a:srcRect l="19018" r="9108" b="1"/>
          <a:stretch/>
        </p:blipFill>
        <p:spPr>
          <a:xfrm>
            <a:off x="8529321" y="10"/>
            <a:ext cx="3662680" cy="3401558"/>
          </a:xfrm>
          <a:custGeom>
            <a:avLst/>
            <a:gdLst/>
            <a:ahLst/>
            <a:cxnLst/>
            <a:rect l="l" t="t" r="r" b="b"/>
            <a:pathLst>
              <a:path w="3662680" h="3401568">
                <a:moveTo>
                  <a:pt x="0" y="0"/>
                </a:moveTo>
                <a:lnTo>
                  <a:pt x="3662680" y="0"/>
                </a:lnTo>
                <a:lnTo>
                  <a:pt x="3662680" y="3401568"/>
                </a:lnTo>
                <a:lnTo>
                  <a:pt x="774527" y="3401568"/>
                </a:lnTo>
                <a:lnTo>
                  <a:pt x="769892" y="3133175"/>
                </a:lnTo>
                <a:cubicBezTo>
                  <a:pt x="732577" y="2055441"/>
                  <a:pt x="492520" y="1056020"/>
                  <a:pt x="104445" y="215033"/>
                </a:cubicBezTo>
                <a:close/>
              </a:path>
            </a:pathLst>
          </a:custGeom>
        </p:spPr>
      </p:pic>
      <p:pic>
        <p:nvPicPr>
          <p:cNvPr id="5" name="Picture 4" descr="black and silver car on parking lot">
            <a:extLst>
              <a:ext uri="{FF2B5EF4-FFF2-40B4-BE49-F238E27FC236}">
                <a16:creationId xmlns:a16="http://schemas.microsoft.com/office/drawing/2014/main" id="{3712C2A1-73DF-A62D-DA93-3E480944439F}"/>
              </a:ext>
            </a:extLst>
          </p:cNvPr>
          <p:cNvPicPr>
            <a:picLocks noChangeAspect="1"/>
          </p:cNvPicPr>
          <p:nvPr/>
        </p:nvPicPr>
        <p:blipFill rotWithShape="1">
          <a:blip r:embed="rId3"/>
          <a:srcRect l="4818" r="14371" b="1"/>
          <a:stretch/>
        </p:blipFill>
        <p:spPr>
          <a:xfrm>
            <a:off x="5115314" y="10"/>
            <a:ext cx="4118110" cy="3401558"/>
          </a:xfrm>
          <a:custGeom>
            <a:avLst/>
            <a:gdLst/>
            <a:ahLst/>
            <a:cxnLst/>
            <a:rect l="l" t="t" r="r" b="b"/>
            <a:pathLst>
              <a:path w="4118110" h="3401568">
                <a:moveTo>
                  <a:pt x="0" y="0"/>
                </a:moveTo>
                <a:lnTo>
                  <a:pt x="3343575" y="0"/>
                </a:lnTo>
                <a:lnTo>
                  <a:pt x="3448028" y="215050"/>
                </a:lnTo>
                <a:cubicBezTo>
                  <a:pt x="3836103" y="1056037"/>
                  <a:pt x="4076161" y="2055458"/>
                  <a:pt x="4113475" y="3133192"/>
                </a:cubicBezTo>
                <a:lnTo>
                  <a:pt x="4118110" y="3401568"/>
                </a:lnTo>
                <a:lnTo>
                  <a:pt x="801224" y="3401568"/>
                </a:lnTo>
                <a:lnTo>
                  <a:pt x="797493" y="3185579"/>
                </a:lnTo>
                <a:cubicBezTo>
                  <a:pt x="756786" y="2009870"/>
                  <a:pt x="474799" y="927359"/>
                  <a:pt x="22579" y="42066"/>
                </a:cubicBezTo>
                <a:close/>
              </a:path>
            </a:pathLst>
          </a:custGeom>
        </p:spPr>
      </p:pic>
      <p:pic>
        <p:nvPicPr>
          <p:cNvPr id="4" name="Picture 3" descr="black metal stand on gray concrete road during daytime">
            <a:extLst>
              <a:ext uri="{FF2B5EF4-FFF2-40B4-BE49-F238E27FC236}">
                <a16:creationId xmlns:a16="http://schemas.microsoft.com/office/drawing/2014/main" id="{30A1E77C-39B2-EE13-CFFC-B76A5207061D}"/>
              </a:ext>
            </a:extLst>
          </p:cNvPr>
          <p:cNvPicPr>
            <a:picLocks noChangeAspect="1"/>
          </p:cNvPicPr>
          <p:nvPr/>
        </p:nvPicPr>
        <p:blipFill rotWithShape="1">
          <a:blip r:embed="rId4"/>
          <a:srcRect r="-1" b="26897"/>
          <a:stretch/>
        </p:blipFill>
        <p:spPr>
          <a:xfrm>
            <a:off x="5168353" y="3456432"/>
            <a:ext cx="7023646" cy="3401568"/>
          </a:xfrm>
          <a:custGeom>
            <a:avLst/>
            <a:gdLst/>
            <a:ahLst/>
            <a:cxnLst/>
            <a:rect l="l" t="t" r="r" b="b"/>
            <a:pathLst>
              <a:path w="7023646" h="3401568">
                <a:moveTo>
                  <a:pt x="749132" y="0"/>
                </a:moveTo>
                <a:lnTo>
                  <a:pt x="7023646" y="0"/>
                </a:lnTo>
                <a:lnTo>
                  <a:pt x="7023646" y="3401568"/>
                </a:lnTo>
                <a:lnTo>
                  <a:pt x="0" y="3401568"/>
                </a:lnTo>
                <a:lnTo>
                  <a:pt x="79008" y="3238906"/>
                </a:lnTo>
                <a:cubicBezTo>
                  <a:pt x="502362" y="2321466"/>
                  <a:pt x="749563" y="1215476"/>
                  <a:pt x="749563" y="24956"/>
                </a:cubicBezTo>
                <a:close/>
              </a:path>
            </a:pathLst>
          </a:custGeom>
        </p:spPr>
      </p:pic>
      <p:sp useBgFill="1">
        <p:nvSpPr>
          <p:cNvPr id="54" name="Freeform: Shape 53">
            <a:extLst>
              <a:ext uri="{FF2B5EF4-FFF2-40B4-BE49-F238E27FC236}">
                <a16:creationId xmlns:a16="http://schemas.microsoft.com/office/drawing/2014/main" id="{B228652A-FD81-4A3C-B164-2012BF4EE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27943" cy="6858000"/>
          </a:xfrm>
          <a:custGeom>
            <a:avLst/>
            <a:gdLst>
              <a:gd name="connsiteX0" fmla="*/ 0 w 5927943"/>
              <a:gd name="connsiteY0" fmla="*/ 0 h 6858000"/>
              <a:gd name="connsiteX1" fmla="*/ 5129522 w 5927943"/>
              <a:gd name="connsiteY1" fmla="*/ 0 h 6858000"/>
              <a:gd name="connsiteX2" fmla="*/ 5289639 w 5927943"/>
              <a:gd name="connsiteY2" fmla="*/ 323150 h 6858000"/>
              <a:gd name="connsiteX3" fmla="*/ 5927943 w 5927943"/>
              <a:gd name="connsiteY3" fmla="*/ 3476847 h 6858000"/>
              <a:gd name="connsiteX4" fmla="*/ 5289639 w 5927943"/>
              <a:gd name="connsiteY4" fmla="*/ 6630545 h 6858000"/>
              <a:gd name="connsiteX5" fmla="*/ 5176937 w 5927943"/>
              <a:gd name="connsiteY5" fmla="*/ 6858000 h 6858000"/>
              <a:gd name="connsiteX6" fmla="*/ 0 w 592794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27943" h="6858000">
                <a:moveTo>
                  <a:pt x="0" y="0"/>
                </a:moveTo>
                <a:lnTo>
                  <a:pt x="5129522" y="0"/>
                </a:lnTo>
                <a:lnTo>
                  <a:pt x="5289639" y="323150"/>
                </a:lnTo>
                <a:cubicBezTo>
                  <a:pt x="5692631" y="1223391"/>
                  <a:pt x="5927943" y="2308646"/>
                  <a:pt x="5927943" y="3476847"/>
                </a:cubicBezTo>
                <a:cubicBezTo>
                  <a:pt x="5927943" y="4645048"/>
                  <a:pt x="5692631" y="5730304"/>
                  <a:pt x="5289639" y="6630545"/>
                </a:cubicBezTo>
                <a:lnTo>
                  <a:pt x="517693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56" name="Freeform: Shape 55">
            <a:extLst>
              <a:ext uri="{FF2B5EF4-FFF2-40B4-BE49-F238E27FC236}">
                <a16:creationId xmlns:a16="http://schemas.microsoft.com/office/drawing/2014/main" id="{FE8F25D8-4980-4C67-9E0C-7BE94C9CB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17310" cy="6858000"/>
          </a:xfrm>
          <a:custGeom>
            <a:avLst/>
            <a:gdLst>
              <a:gd name="connsiteX0" fmla="*/ 0 w 5917310"/>
              <a:gd name="connsiteY0" fmla="*/ 0 h 6858000"/>
              <a:gd name="connsiteX1" fmla="*/ 5118889 w 5917310"/>
              <a:gd name="connsiteY1" fmla="*/ 0 h 6858000"/>
              <a:gd name="connsiteX2" fmla="*/ 5279006 w 5917310"/>
              <a:gd name="connsiteY2" fmla="*/ 323150 h 6858000"/>
              <a:gd name="connsiteX3" fmla="*/ 5917310 w 5917310"/>
              <a:gd name="connsiteY3" fmla="*/ 3476847 h 6858000"/>
              <a:gd name="connsiteX4" fmla="*/ 5279006 w 5917310"/>
              <a:gd name="connsiteY4" fmla="*/ 6630545 h 6858000"/>
              <a:gd name="connsiteX5" fmla="*/ 5166304 w 5917310"/>
              <a:gd name="connsiteY5" fmla="*/ 6858000 h 6858000"/>
              <a:gd name="connsiteX6" fmla="*/ 0 w 591731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7310" h="6858000">
                <a:moveTo>
                  <a:pt x="0" y="0"/>
                </a:moveTo>
                <a:lnTo>
                  <a:pt x="5118889" y="0"/>
                </a:lnTo>
                <a:lnTo>
                  <a:pt x="5279006" y="323150"/>
                </a:lnTo>
                <a:cubicBezTo>
                  <a:pt x="5681998" y="1223391"/>
                  <a:pt x="5917310" y="2308646"/>
                  <a:pt x="5917310" y="3476847"/>
                </a:cubicBezTo>
                <a:cubicBezTo>
                  <a:pt x="5917310" y="4645048"/>
                  <a:pt x="5681998" y="5730304"/>
                  <a:pt x="5279006" y="6630545"/>
                </a:cubicBezTo>
                <a:lnTo>
                  <a:pt x="516630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ubtitle 2"/>
          <p:cNvSpPr>
            <a:spLocks noGrp="1"/>
          </p:cNvSpPr>
          <p:nvPr>
            <p:ph type="subTitle" idx="1"/>
          </p:nvPr>
        </p:nvSpPr>
        <p:spPr>
          <a:xfrm>
            <a:off x="146649" y="1527508"/>
            <a:ext cx="5108218" cy="1928924"/>
          </a:xfrm>
        </p:spPr>
        <p:txBody>
          <a:bodyPr vert="horz" lIns="91440" tIns="45720" rIns="91440" bIns="45720" rtlCol="0">
            <a:normAutofit/>
          </a:bodyPr>
          <a:lstStyle/>
          <a:p>
            <a:pPr algn="l"/>
            <a:r>
              <a:rPr lang="en-US" b="1" dirty="0">
                <a:latin typeface="Arial" panose="020B0604020202020204" pitchFamily="34" charset="0"/>
              </a:rPr>
              <a:t>Analysis of Current EV Charging</a:t>
            </a:r>
            <a:br>
              <a:rPr lang="en-US" b="1" dirty="0">
                <a:latin typeface="Arial" panose="020B0604020202020204" pitchFamily="34" charset="0"/>
              </a:rPr>
            </a:br>
            <a:r>
              <a:rPr lang="en-US" b="1" dirty="0">
                <a:latin typeface="Arial" panose="020B0604020202020204" pitchFamily="34" charset="0"/>
              </a:rPr>
              <a:t>Stations  and Optimal Placement of Future Public Electric Vehicle Charging Stations</a:t>
            </a:r>
          </a:p>
        </p:txBody>
      </p:sp>
      <p:sp>
        <p:nvSpPr>
          <p:cNvPr id="58" name="Rectangle 57">
            <a:extLst>
              <a:ext uri="{FF2B5EF4-FFF2-40B4-BE49-F238E27FC236}">
                <a16:creationId xmlns:a16="http://schemas.microsoft.com/office/drawing/2014/main" id="{1A214C69-1234-4E5D-91CD-BEA002042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F86E49C8-40C0-4E80-BAC0-9A66298F1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461119"/>
            <a:ext cx="501907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descr="CUIP, CDOT Partnering with Seoul Robotics and Ouster to Improve Pedestrian  Safety - SimCenter">
            <a:extLst>
              <a:ext uri="{FF2B5EF4-FFF2-40B4-BE49-F238E27FC236}">
                <a16:creationId xmlns:a16="http://schemas.microsoft.com/office/drawing/2014/main" id="{FDC097C2-0504-0BAE-6977-CBE6AFC8B2A8}"/>
              </a:ext>
            </a:extLst>
          </p:cNvPr>
          <p:cNvPicPr>
            <a:picLocks noChangeAspect="1"/>
          </p:cNvPicPr>
          <p:nvPr/>
        </p:nvPicPr>
        <p:blipFill>
          <a:blip r:embed="rId5"/>
          <a:stretch>
            <a:fillRect/>
          </a:stretch>
        </p:blipFill>
        <p:spPr>
          <a:xfrm>
            <a:off x="841141" y="5704041"/>
            <a:ext cx="3330864" cy="1044318"/>
          </a:xfrm>
          <a:prstGeom prst="rect">
            <a:avLst/>
          </a:prstGeom>
        </p:spPr>
      </p:pic>
      <p:pic>
        <p:nvPicPr>
          <p:cNvPr id="1026" name="Picture 2" descr="Thinkful and UTC to Train Tennesee's Next Tech Workforce">
            <a:extLst>
              <a:ext uri="{FF2B5EF4-FFF2-40B4-BE49-F238E27FC236}">
                <a16:creationId xmlns:a16="http://schemas.microsoft.com/office/drawing/2014/main" id="{788ABC5B-BDBE-1459-2FC1-08BB27B70279}"/>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36949" b="37685"/>
          <a:stretch/>
        </p:blipFill>
        <p:spPr bwMode="auto">
          <a:xfrm>
            <a:off x="841141" y="4644490"/>
            <a:ext cx="3526309" cy="894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7290A06-B4DA-EF43-1D32-AEF6D6CA0838}"/>
              </a:ext>
            </a:extLst>
          </p:cNvPr>
          <p:cNvSpPr txBox="1"/>
          <p:nvPr/>
        </p:nvSpPr>
        <p:spPr>
          <a:xfrm>
            <a:off x="233274" y="169178"/>
            <a:ext cx="2164870" cy="369332"/>
          </a:xfrm>
          <a:prstGeom prst="rect">
            <a:avLst/>
          </a:prstGeom>
          <a:noFill/>
          <a:ln>
            <a:solidFill>
              <a:schemeClr val="tx1"/>
            </a:solidFill>
          </a:ln>
        </p:spPr>
        <p:txBody>
          <a:bodyPr wrap="square">
            <a:spAutoFit/>
          </a:bodyPr>
          <a:lstStyle/>
          <a:p>
            <a:pPr rtl="0">
              <a:spcBef>
                <a:spcPts val="0"/>
              </a:spcBef>
              <a:spcAft>
                <a:spcPts val="0"/>
              </a:spcAft>
            </a:pPr>
            <a:r>
              <a:rPr lang="en-US" b="1" dirty="0">
                <a:solidFill>
                  <a:srgbClr val="000000"/>
                </a:solidFill>
                <a:latin typeface="Arial" panose="020B0604020202020204" pitchFamily="34" charset="0"/>
              </a:rPr>
              <a:t>Decision Making</a:t>
            </a:r>
            <a:endParaRPr lang="en-US" b="0" dirty="0">
              <a:effectLst/>
            </a:endParaRPr>
          </a:p>
        </p:txBody>
      </p:sp>
      <p:sp>
        <p:nvSpPr>
          <p:cNvPr id="23" name="TextBox 22">
            <a:extLst>
              <a:ext uri="{FF2B5EF4-FFF2-40B4-BE49-F238E27FC236}">
                <a16:creationId xmlns:a16="http://schemas.microsoft.com/office/drawing/2014/main" id="{2E3722AC-FF32-14D9-9166-FF18F9616161}"/>
              </a:ext>
            </a:extLst>
          </p:cNvPr>
          <p:cNvSpPr txBox="1"/>
          <p:nvPr/>
        </p:nvSpPr>
        <p:spPr>
          <a:xfrm>
            <a:off x="141350" y="5525130"/>
            <a:ext cx="2312598" cy="923330"/>
          </a:xfrm>
          <a:prstGeom prst="rect">
            <a:avLst/>
          </a:prstGeom>
          <a:noFill/>
          <a:ln>
            <a:solidFill>
              <a:schemeClr val="accent1">
                <a:lumMod val="40000"/>
                <a:lumOff val="60000"/>
              </a:schemeClr>
            </a:solidFill>
          </a:ln>
        </p:spPr>
        <p:txBody>
          <a:bodyPr wrap="square">
            <a:spAutoFit/>
          </a:bodyPr>
          <a:lstStyle/>
          <a:p>
            <a:pPr algn="ctr" rtl="0">
              <a:spcBef>
                <a:spcPts val="0"/>
              </a:spcBef>
              <a:spcAft>
                <a:spcPts val="0"/>
              </a:spcAft>
            </a:pPr>
            <a:r>
              <a:rPr lang="en-US" sz="1800" i="0" u="none" strike="noStrike" dirty="0">
                <a:solidFill>
                  <a:schemeClr val="accent1">
                    <a:lumMod val="75000"/>
                  </a:schemeClr>
                </a:solidFill>
                <a:effectLst/>
                <a:latin typeface="Arial" panose="020B0604020202020204" pitchFamily="34" charset="0"/>
              </a:rPr>
              <a:t>Less charging time</a:t>
            </a:r>
          </a:p>
          <a:p>
            <a:pPr algn="ctr" rtl="0">
              <a:spcBef>
                <a:spcPts val="0"/>
              </a:spcBef>
              <a:spcAft>
                <a:spcPts val="0"/>
              </a:spcAft>
            </a:pPr>
            <a:r>
              <a:rPr lang="en-US" sz="1800" i="0" u="none" strike="noStrike" dirty="0">
                <a:solidFill>
                  <a:schemeClr val="accent1">
                    <a:lumMod val="75000"/>
                  </a:schemeClr>
                </a:solidFill>
                <a:effectLst/>
                <a:latin typeface="Arial" panose="020B0604020202020204" pitchFamily="34" charset="0"/>
              </a:rPr>
              <a:t> + </a:t>
            </a:r>
          </a:p>
          <a:p>
            <a:pPr algn="ctr" rtl="0">
              <a:spcBef>
                <a:spcPts val="0"/>
              </a:spcBef>
              <a:spcAft>
                <a:spcPts val="0"/>
              </a:spcAft>
            </a:pPr>
            <a:r>
              <a:rPr lang="en-US" sz="1800" i="0" u="none" strike="noStrike" dirty="0">
                <a:solidFill>
                  <a:schemeClr val="accent1">
                    <a:lumMod val="75000"/>
                  </a:schemeClr>
                </a:solidFill>
                <a:effectLst/>
                <a:latin typeface="Arial" panose="020B0604020202020204" pitchFamily="34" charset="0"/>
              </a:rPr>
              <a:t>lower demand</a:t>
            </a:r>
            <a:endParaRPr lang="en-US" dirty="0">
              <a:solidFill>
                <a:schemeClr val="accent1">
                  <a:lumMod val="75000"/>
                </a:schemeClr>
              </a:solidFill>
              <a:effectLst/>
            </a:endParaRPr>
          </a:p>
        </p:txBody>
      </p:sp>
      <p:sp>
        <p:nvSpPr>
          <p:cNvPr id="26" name="TextBox 25">
            <a:extLst>
              <a:ext uri="{FF2B5EF4-FFF2-40B4-BE49-F238E27FC236}">
                <a16:creationId xmlns:a16="http://schemas.microsoft.com/office/drawing/2014/main" id="{02AD9CA8-9428-93D7-0610-ACD88B63C185}"/>
              </a:ext>
            </a:extLst>
          </p:cNvPr>
          <p:cNvSpPr txBox="1"/>
          <p:nvPr/>
        </p:nvSpPr>
        <p:spPr>
          <a:xfrm>
            <a:off x="534850" y="850067"/>
            <a:ext cx="11376620" cy="646331"/>
          </a:xfrm>
          <a:prstGeom prst="rect">
            <a:avLst/>
          </a:prstGeom>
          <a:noFill/>
          <a:ln>
            <a:noFill/>
          </a:ln>
        </p:spPr>
        <p:txBody>
          <a:bodyPr wrap="square">
            <a:spAutoFit/>
          </a:bodyPr>
          <a:lstStyle/>
          <a:p>
            <a:pPr rtl="0">
              <a:spcBef>
                <a:spcPts val="0"/>
              </a:spcBef>
              <a:spcAft>
                <a:spcPts val="0"/>
              </a:spcAft>
            </a:pPr>
            <a:r>
              <a:rPr lang="en-US" b="1" dirty="0">
                <a:solidFill>
                  <a:schemeClr val="accent6"/>
                </a:solidFill>
                <a:latin typeface="Arial" panose="020B0604020202020204" pitchFamily="34" charset="0"/>
              </a:rPr>
              <a:t>Each point represent the average charging time and the size  is average of delivered energy (kWh) at each EVSE </a:t>
            </a:r>
            <a:endParaRPr lang="en-US" b="1" dirty="0">
              <a:solidFill>
                <a:schemeClr val="accent6"/>
              </a:solidFill>
              <a:effectLst/>
            </a:endParaRPr>
          </a:p>
        </p:txBody>
      </p:sp>
      <p:sp>
        <p:nvSpPr>
          <p:cNvPr id="27" name="TextBox 26">
            <a:extLst>
              <a:ext uri="{FF2B5EF4-FFF2-40B4-BE49-F238E27FC236}">
                <a16:creationId xmlns:a16="http://schemas.microsoft.com/office/drawing/2014/main" id="{4958C2DD-DACB-726D-E0EE-DA704BBB81E5}"/>
              </a:ext>
            </a:extLst>
          </p:cNvPr>
          <p:cNvSpPr txBox="1"/>
          <p:nvPr/>
        </p:nvSpPr>
        <p:spPr>
          <a:xfrm>
            <a:off x="5886812" y="5566060"/>
            <a:ext cx="2312598" cy="923330"/>
          </a:xfrm>
          <a:prstGeom prst="rect">
            <a:avLst/>
          </a:prstGeom>
          <a:noFill/>
          <a:ln>
            <a:solidFill>
              <a:schemeClr val="accent2">
                <a:lumMod val="40000"/>
                <a:lumOff val="60000"/>
              </a:schemeClr>
            </a:solidFill>
          </a:ln>
        </p:spPr>
        <p:txBody>
          <a:bodyPr wrap="square">
            <a:spAutoFit/>
          </a:bodyPr>
          <a:lstStyle/>
          <a:p>
            <a:pPr algn="ctr" rtl="0">
              <a:spcBef>
                <a:spcPts val="0"/>
              </a:spcBef>
              <a:spcAft>
                <a:spcPts val="0"/>
              </a:spcAft>
            </a:pPr>
            <a:r>
              <a:rPr lang="en-US" sz="1800" i="0" u="none" strike="noStrike" dirty="0">
                <a:solidFill>
                  <a:schemeClr val="accent2">
                    <a:lumMod val="60000"/>
                    <a:lumOff val="40000"/>
                  </a:schemeClr>
                </a:solidFill>
                <a:effectLst/>
                <a:latin typeface="Arial" panose="020B0604020202020204" pitchFamily="34" charset="0"/>
              </a:rPr>
              <a:t>Less charging time</a:t>
            </a:r>
          </a:p>
          <a:p>
            <a:pPr algn="ctr" rtl="0">
              <a:spcBef>
                <a:spcPts val="0"/>
              </a:spcBef>
              <a:spcAft>
                <a:spcPts val="0"/>
              </a:spcAft>
            </a:pPr>
            <a:r>
              <a:rPr lang="en-US" sz="1800" i="0" u="none" strike="noStrike" dirty="0">
                <a:solidFill>
                  <a:schemeClr val="accent2">
                    <a:lumMod val="60000"/>
                    <a:lumOff val="40000"/>
                  </a:schemeClr>
                </a:solidFill>
                <a:effectLst/>
                <a:latin typeface="Arial" panose="020B0604020202020204" pitchFamily="34" charset="0"/>
              </a:rPr>
              <a:t> + </a:t>
            </a:r>
          </a:p>
          <a:p>
            <a:pPr algn="ctr" rtl="0">
              <a:spcBef>
                <a:spcPts val="0"/>
              </a:spcBef>
              <a:spcAft>
                <a:spcPts val="0"/>
              </a:spcAft>
            </a:pPr>
            <a:r>
              <a:rPr lang="en-US" sz="1800" i="0" u="none" strike="noStrike" dirty="0">
                <a:solidFill>
                  <a:schemeClr val="accent2">
                    <a:lumMod val="60000"/>
                    <a:lumOff val="40000"/>
                  </a:schemeClr>
                </a:solidFill>
                <a:effectLst/>
                <a:latin typeface="Arial" panose="020B0604020202020204" pitchFamily="34" charset="0"/>
              </a:rPr>
              <a:t>lower demand</a:t>
            </a:r>
            <a:endParaRPr lang="en-US" dirty="0">
              <a:solidFill>
                <a:schemeClr val="accent2">
                  <a:lumMod val="60000"/>
                  <a:lumOff val="40000"/>
                </a:schemeClr>
              </a:solidFill>
              <a:effectLst/>
            </a:endParaRPr>
          </a:p>
        </p:txBody>
      </p:sp>
      <p:pic>
        <p:nvPicPr>
          <p:cNvPr id="37" name="Picture 36">
            <a:extLst>
              <a:ext uri="{FF2B5EF4-FFF2-40B4-BE49-F238E27FC236}">
                <a16:creationId xmlns:a16="http://schemas.microsoft.com/office/drawing/2014/main" id="{F2C279B7-5577-3122-B38D-7FC2E3259246}"/>
              </a:ext>
            </a:extLst>
          </p:cNvPr>
          <p:cNvPicPr>
            <a:picLocks noChangeAspect="1"/>
          </p:cNvPicPr>
          <p:nvPr/>
        </p:nvPicPr>
        <p:blipFill>
          <a:blip r:embed="rId2"/>
          <a:stretch>
            <a:fillRect/>
          </a:stretch>
        </p:blipFill>
        <p:spPr>
          <a:xfrm>
            <a:off x="117898" y="1764085"/>
            <a:ext cx="5849964" cy="3761045"/>
          </a:xfrm>
          <a:prstGeom prst="rect">
            <a:avLst/>
          </a:prstGeom>
        </p:spPr>
      </p:pic>
      <p:sp>
        <p:nvSpPr>
          <p:cNvPr id="18" name="Oval 17">
            <a:extLst>
              <a:ext uri="{FF2B5EF4-FFF2-40B4-BE49-F238E27FC236}">
                <a16:creationId xmlns:a16="http://schemas.microsoft.com/office/drawing/2014/main" id="{ED9AD90D-6389-14D6-0DAF-8740E971236E}"/>
              </a:ext>
            </a:extLst>
          </p:cNvPr>
          <p:cNvSpPr/>
          <p:nvPr/>
        </p:nvSpPr>
        <p:spPr>
          <a:xfrm>
            <a:off x="569343" y="3986625"/>
            <a:ext cx="1456612" cy="1095554"/>
          </a:xfrm>
          <a:prstGeom prst="ellipse">
            <a:avLst/>
          </a:prstGeom>
          <a:solidFill>
            <a:srgbClr val="B4C7E7">
              <a:alpha val="38039"/>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449B5361-9D75-E53C-5222-ABC1B896DB7C}"/>
              </a:ext>
            </a:extLst>
          </p:cNvPr>
          <p:cNvCxnSpPr/>
          <p:nvPr/>
        </p:nvCxnSpPr>
        <p:spPr>
          <a:xfrm flipH="1">
            <a:off x="569343" y="5339707"/>
            <a:ext cx="124220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D2F08CA-6C13-9522-FD3B-F3ADD870C26E}"/>
              </a:ext>
            </a:extLst>
          </p:cNvPr>
          <p:cNvCxnSpPr>
            <a:cxnSpLocks/>
          </p:cNvCxnSpPr>
          <p:nvPr/>
        </p:nvCxnSpPr>
        <p:spPr>
          <a:xfrm>
            <a:off x="299409" y="3880425"/>
            <a:ext cx="0" cy="132557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401A0048-9F74-C5C3-6567-911077464CC3}"/>
              </a:ext>
            </a:extLst>
          </p:cNvPr>
          <p:cNvPicPr>
            <a:picLocks noChangeAspect="1"/>
          </p:cNvPicPr>
          <p:nvPr/>
        </p:nvPicPr>
        <p:blipFill>
          <a:blip r:embed="rId3"/>
          <a:stretch>
            <a:fillRect/>
          </a:stretch>
        </p:blipFill>
        <p:spPr>
          <a:xfrm>
            <a:off x="6042627" y="1778578"/>
            <a:ext cx="5849964" cy="3761045"/>
          </a:xfrm>
          <a:prstGeom prst="rect">
            <a:avLst/>
          </a:prstGeom>
        </p:spPr>
      </p:pic>
      <p:sp>
        <p:nvSpPr>
          <p:cNvPr id="13" name="Flowchart: Connector 12">
            <a:extLst>
              <a:ext uri="{FF2B5EF4-FFF2-40B4-BE49-F238E27FC236}">
                <a16:creationId xmlns:a16="http://schemas.microsoft.com/office/drawing/2014/main" id="{1AAE7EA2-1A47-AD1B-9BCA-14969361AFFC}"/>
              </a:ext>
            </a:extLst>
          </p:cNvPr>
          <p:cNvSpPr/>
          <p:nvPr/>
        </p:nvSpPr>
        <p:spPr>
          <a:xfrm>
            <a:off x="6544755" y="3761117"/>
            <a:ext cx="1331163" cy="1444879"/>
          </a:xfrm>
          <a:prstGeom prst="flowChartConnector">
            <a:avLst/>
          </a:prstGeom>
          <a:solidFill>
            <a:schemeClr val="accent2">
              <a:lumMod val="40000"/>
              <a:lumOff val="60000"/>
              <a:alpha val="38824"/>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0C5FB384-D36F-9222-6BE2-1B883A739746}"/>
              </a:ext>
            </a:extLst>
          </p:cNvPr>
          <p:cNvCxnSpPr>
            <a:cxnSpLocks/>
          </p:cNvCxnSpPr>
          <p:nvPr/>
        </p:nvCxnSpPr>
        <p:spPr>
          <a:xfrm>
            <a:off x="6257653" y="3820770"/>
            <a:ext cx="0" cy="1325571"/>
          </a:xfrm>
          <a:prstGeom prst="straightConnector1">
            <a:avLst/>
          </a:prstGeom>
          <a:ln w="57150">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C37A15B-E115-AD1A-57C1-FFF602A205EF}"/>
              </a:ext>
            </a:extLst>
          </p:cNvPr>
          <p:cNvCxnSpPr/>
          <p:nvPr/>
        </p:nvCxnSpPr>
        <p:spPr>
          <a:xfrm flipH="1">
            <a:off x="6544755" y="5425971"/>
            <a:ext cx="1242204" cy="0"/>
          </a:xfrm>
          <a:prstGeom prst="straightConnector1">
            <a:avLst/>
          </a:prstGeom>
          <a:ln w="57150">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6E9F6B6A-FEF5-D445-4321-C276C46A7F25}"/>
              </a:ext>
            </a:extLst>
          </p:cNvPr>
          <p:cNvPicPr>
            <a:picLocks noChangeAspect="1"/>
          </p:cNvPicPr>
          <p:nvPr/>
        </p:nvPicPr>
        <p:blipFill>
          <a:blip r:embed="rId4"/>
          <a:stretch>
            <a:fillRect/>
          </a:stretch>
        </p:blipFill>
        <p:spPr>
          <a:xfrm>
            <a:off x="6592748" y="0"/>
            <a:ext cx="5514426" cy="858885"/>
          </a:xfrm>
          <a:prstGeom prst="rect">
            <a:avLst/>
          </a:prstGeom>
        </p:spPr>
      </p:pic>
    </p:spTree>
    <p:extLst>
      <p:ext uri="{BB962C8B-B14F-4D97-AF65-F5344CB8AC3E}">
        <p14:creationId xmlns:p14="http://schemas.microsoft.com/office/powerpoint/2010/main" val="1266831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20E18B5-1D20-6C5F-6C91-FB63F615E90C}"/>
              </a:ext>
            </a:extLst>
          </p:cNvPr>
          <p:cNvSpPr txBox="1"/>
          <p:nvPr/>
        </p:nvSpPr>
        <p:spPr>
          <a:xfrm>
            <a:off x="233274" y="169178"/>
            <a:ext cx="2164870" cy="369332"/>
          </a:xfrm>
          <a:prstGeom prst="rect">
            <a:avLst/>
          </a:prstGeom>
          <a:noFill/>
          <a:ln>
            <a:solidFill>
              <a:schemeClr val="tx1"/>
            </a:solidFill>
          </a:ln>
        </p:spPr>
        <p:txBody>
          <a:bodyPr wrap="square">
            <a:spAutoFit/>
          </a:bodyPr>
          <a:lstStyle/>
          <a:p>
            <a:pPr rtl="0">
              <a:spcBef>
                <a:spcPts val="0"/>
              </a:spcBef>
              <a:spcAft>
                <a:spcPts val="0"/>
              </a:spcAft>
            </a:pPr>
            <a:r>
              <a:rPr lang="en-US" b="1" dirty="0">
                <a:solidFill>
                  <a:srgbClr val="000000"/>
                </a:solidFill>
                <a:latin typeface="Arial" panose="020B0604020202020204" pitchFamily="34" charset="0"/>
              </a:rPr>
              <a:t>Decision Making</a:t>
            </a:r>
            <a:endParaRPr lang="en-US" b="0" dirty="0">
              <a:effectLst/>
            </a:endParaRPr>
          </a:p>
        </p:txBody>
      </p:sp>
      <p:sp>
        <p:nvSpPr>
          <p:cNvPr id="9" name="TextBox 8">
            <a:extLst>
              <a:ext uri="{FF2B5EF4-FFF2-40B4-BE49-F238E27FC236}">
                <a16:creationId xmlns:a16="http://schemas.microsoft.com/office/drawing/2014/main" id="{B06AEB9C-B26D-5575-574D-5F76B9A7015A}"/>
              </a:ext>
            </a:extLst>
          </p:cNvPr>
          <p:cNvSpPr txBox="1"/>
          <p:nvPr/>
        </p:nvSpPr>
        <p:spPr>
          <a:xfrm>
            <a:off x="233274" y="1002800"/>
            <a:ext cx="10751029" cy="369332"/>
          </a:xfrm>
          <a:prstGeom prst="rect">
            <a:avLst/>
          </a:prstGeom>
          <a:noFill/>
          <a:ln>
            <a:noFill/>
          </a:ln>
        </p:spPr>
        <p:txBody>
          <a:bodyPr wrap="square">
            <a:spAutoFit/>
          </a:bodyPr>
          <a:lstStyle/>
          <a:p>
            <a:pPr rtl="0">
              <a:spcBef>
                <a:spcPts val="0"/>
              </a:spcBef>
              <a:spcAft>
                <a:spcPts val="0"/>
              </a:spcAft>
            </a:pPr>
            <a:r>
              <a:rPr lang="en-US" b="1" u="sng" dirty="0">
                <a:solidFill>
                  <a:srgbClr val="000000"/>
                </a:solidFill>
                <a:latin typeface="Arial" panose="020B0604020202020204" pitchFamily="34" charset="0"/>
              </a:rPr>
              <a:t>Idle time </a:t>
            </a:r>
            <a:r>
              <a:rPr lang="en-US" dirty="0">
                <a:solidFill>
                  <a:srgbClr val="000000"/>
                </a:solidFill>
                <a:latin typeface="Arial" panose="020B0604020202020204" pitchFamily="34" charset="0"/>
              </a:rPr>
              <a:t>is the time between two session which is not any EV pugged in and charging port is empty</a:t>
            </a:r>
            <a:endParaRPr lang="en-US" dirty="0">
              <a:effectLst/>
            </a:endParaRPr>
          </a:p>
        </p:txBody>
      </p:sp>
      <p:sp>
        <p:nvSpPr>
          <p:cNvPr id="14" name="TextBox 13">
            <a:extLst>
              <a:ext uri="{FF2B5EF4-FFF2-40B4-BE49-F238E27FC236}">
                <a16:creationId xmlns:a16="http://schemas.microsoft.com/office/drawing/2014/main" id="{1FEFC98A-4E82-AC8D-7C22-B1A7DC73871D}"/>
              </a:ext>
            </a:extLst>
          </p:cNvPr>
          <p:cNvSpPr txBox="1"/>
          <p:nvPr/>
        </p:nvSpPr>
        <p:spPr>
          <a:xfrm>
            <a:off x="3672338" y="5855200"/>
            <a:ext cx="5299133" cy="369332"/>
          </a:xfrm>
          <a:prstGeom prst="rect">
            <a:avLst/>
          </a:prstGeom>
          <a:noFill/>
          <a:ln>
            <a:solidFill>
              <a:schemeClr val="tx1"/>
            </a:solidFill>
          </a:ln>
        </p:spPr>
        <p:txBody>
          <a:bodyPr wrap="square">
            <a:spAutoFit/>
          </a:bodyPr>
          <a:lstStyle/>
          <a:p>
            <a:pPr rtl="0">
              <a:spcBef>
                <a:spcPts val="0"/>
              </a:spcBef>
              <a:spcAft>
                <a:spcPts val="0"/>
              </a:spcAft>
            </a:pPr>
            <a:r>
              <a:rPr lang="en-US" b="1" dirty="0">
                <a:solidFill>
                  <a:srgbClr val="000000"/>
                </a:solidFill>
                <a:latin typeface="Arial" panose="020B0604020202020204" pitchFamily="34" charset="0"/>
              </a:rPr>
              <a:t>Area with high parking time and lower demand </a:t>
            </a:r>
            <a:endParaRPr lang="en-US" dirty="0">
              <a:effectLst/>
            </a:endParaRPr>
          </a:p>
        </p:txBody>
      </p:sp>
      <p:pic>
        <p:nvPicPr>
          <p:cNvPr id="24" name="Picture 23">
            <a:extLst>
              <a:ext uri="{FF2B5EF4-FFF2-40B4-BE49-F238E27FC236}">
                <a16:creationId xmlns:a16="http://schemas.microsoft.com/office/drawing/2014/main" id="{9C0D79A6-9869-39F4-33B6-DFB552AB685F}"/>
              </a:ext>
            </a:extLst>
          </p:cNvPr>
          <p:cNvPicPr>
            <a:picLocks noChangeAspect="1"/>
          </p:cNvPicPr>
          <p:nvPr/>
        </p:nvPicPr>
        <p:blipFill>
          <a:blip r:embed="rId2"/>
          <a:stretch>
            <a:fillRect/>
          </a:stretch>
        </p:blipFill>
        <p:spPr>
          <a:xfrm>
            <a:off x="253435" y="1552718"/>
            <a:ext cx="5616531" cy="3660657"/>
          </a:xfrm>
          <a:prstGeom prst="rect">
            <a:avLst/>
          </a:prstGeom>
        </p:spPr>
      </p:pic>
      <p:cxnSp>
        <p:nvCxnSpPr>
          <p:cNvPr id="15" name="Straight Arrow Connector 14">
            <a:extLst>
              <a:ext uri="{FF2B5EF4-FFF2-40B4-BE49-F238E27FC236}">
                <a16:creationId xmlns:a16="http://schemas.microsoft.com/office/drawing/2014/main" id="{23E0947A-E0BA-5E44-F5AA-0B773763290B}"/>
              </a:ext>
            </a:extLst>
          </p:cNvPr>
          <p:cNvCxnSpPr>
            <a:cxnSpLocks/>
          </p:cNvCxnSpPr>
          <p:nvPr/>
        </p:nvCxnSpPr>
        <p:spPr>
          <a:xfrm flipH="1" flipV="1">
            <a:off x="4848045" y="3495226"/>
            <a:ext cx="1249563" cy="227949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0ACD8C4-1D2E-A574-0CFC-CC7545F11447}"/>
              </a:ext>
            </a:extLst>
          </p:cNvPr>
          <p:cNvSpPr/>
          <p:nvPr/>
        </p:nvSpPr>
        <p:spPr>
          <a:xfrm>
            <a:off x="3233321" y="2013957"/>
            <a:ext cx="2568842" cy="1936941"/>
          </a:xfrm>
          <a:prstGeom prst="ellipse">
            <a:avLst/>
          </a:prstGeom>
          <a:solidFill>
            <a:srgbClr val="B4C7E7">
              <a:alpha val="38039"/>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C7F1D8C3-3909-F15E-8EB5-16D6A6652068}"/>
              </a:ext>
            </a:extLst>
          </p:cNvPr>
          <p:cNvPicPr>
            <a:picLocks noChangeAspect="1"/>
          </p:cNvPicPr>
          <p:nvPr/>
        </p:nvPicPr>
        <p:blipFill>
          <a:blip r:embed="rId3"/>
          <a:stretch>
            <a:fillRect/>
          </a:stretch>
        </p:blipFill>
        <p:spPr>
          <a:xfrm>
            <a:off x="6096000" y="1579956"/>
            <a:ext cx="5513945" cy="3610787"/>
          </a:xfrm>
          <a:prstGeom prst="rect">
            <a:avLst/>
          </a:prstGeom>
        </p:spPr>
      </p:pic>
      <p:sp>
        <p:nvSpPr>
          <p:cNvPr id="13" name="Oval 12">
            <a:extLst>
              <a:ext uri="{FF2B5EF4-FFF2-40B4-BE49-F238E27FC236}">
                <a16:creationId xmlns:a16="http://schemas.microsoft.com/office/drawing/2014/main" id="{BBD315B9-661F-E5FC-586B-F815B7B62299}"/>
              </a:ext>
            </a:extLst>
          </p:cNvPr>
          <p:cNvSpPr/>
          <p:nvPr/>
        </p:nvSpPr>
        <p:spPr>
          <a:xfrm>
            <a:off x="8367622" y="2013957"/>
            <a:ext cx="3143853" cy="1958196"/>
          </a:xfrm>
          <a:prstGeom prst="ellipse">
            <a:avLst/>
          </a:prstGeom>
          <a:solidFill>
            <a:schemeClr val="accent2">
              <a:lumMod val="40000"/>
              <a:lumOff val="60000"/>
              <a:alpha val="38039"/>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C7A93F5F-3D59-F666-917E-388DDD137981}"/>
              </a:ext>
            </a:extLst>
          </p:cNvPr>
          <p:cNvCxnSpPr>
            <a:cxnSpLocks/>
          </p:cNvCxnSpPr>
          <p:nvPr/>
        </p:nvCxnSpPr>
        <p:spPr>
          <a:xfrm flipV="1">
            <a:off x="6096000" y="3429000"/>
            <a:ext cx="2996242" cy="23927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02980E4A-4FF8-6ECD-293D-3E0A8E5764D0}"/>
              </a:ext>
            </a:extLst>
          </p:cNvPr>
          <p:cNvPicPr>
            <a:picLocks noChangeAspect="1"/>
          </p:cNvPicPr>
          <p:nvPr/>
        </p:nvPicPr>
        <p:blipFill>
          <a:blip r:embed="rId4"/>
          <a:stretch>
            <a:fillRect/>
          </a:stretch>
        </p:blipFill>
        <p:spPr>
          <a:xfrm>
            <a:off x="5538920" y="47044"/>
            <a:ext cx="6653080" cy="1036233"/>
          </a:xfrm>
          <a:prstGeom prst="rect">
            <a:avLst/>
          </a:prstGeom>
        </p:spPr>
      </p:pic>
    </p:spTree>
    <p:extLst>
      <p:ext uri="{BB962C8B-B14F-4D97-AF65-F5344CB8AC3E}">
        <p14:creationId xmlns:p14="http://schemas.microsoft.com/office/powerpoint/2010/main" val="2511717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173CC2-6775-AA1D-1773-A08BE34331BF}"/>
              </a:ext>
            </a:extLst>
          </p:cNvPr>
          <p:cNvSpPr txBox="1"/>
          <p:nvPr/>
        </p:nvSpPr>
        <p:spPr>
          <a:xfrm>
            <a:off x="233274" y="169178"/>
            <a:ext cx="2164870" cy="369332"/>
          </a:xfrm>
          <a:prstGeom prst="rect">
            <a:avLst/>
          </a:prstGeom>
          <a:noFill/>
          <a:ln>
            <a:solidFill>
              <a:schemeClr val="tx1"/>
            </a:solidFill>
          </a:ln>
        </p:spPr>
        <p:txBody>
          <a:bodyPr wrap="square">
            <a:spAutoFit/>
          </a:bodyPr>
          <a:lstStyle/>
          <a:p>
            <a:pPr rtl="0">
              <a:spcBef>
                <a:spcPts val="0"/>
              </a:spcBef>
              <a:spcAft>
                <a:spcPts val="0"/>
              </a:spcAft>
            </a:pPr>
            <a:r>
              <a:rPr lang="en-US" b="1" dirty="0">
                <a:solidFill>
                  <a:srgbClr val="000000"/>
                </a:solidFill>
                <a:latin typeface="Arial" panose="020B0604020202020204" pitchFamily="34" charset="0"/>
              </a:rPr>
              <a:t>Decision Making</a:t>
            </a:r>
            <a:endParaRPr lang="en-US" b="0" dirty="0">
              <a:effectLst/>
            </a:endParaRPr>
          </a:p>
        </p:txBody>
      </p:sp>
      <p:pic>
        <p:nvPicPr>
          <p:cNvPr id="21" name="Picture 20">
            <a:extLst>
              <a:ext uri="{FF2B5EF4-FFF2-40B4-BE49-F238E27FC236}">
                <a16:creationId xmlns:a16="http://schemas.microsoft.com/office/drawing/2014/main" id="{70FDF769-6BFE-2DEA-0D5B-27375F3F8364}"/>
              </a:ext>
            </a:extLst>
          </p:cNvPr>
          <p:cNvPicPr>
            <a:picLocks noChangeAspect="1"/>
          </p:cNvPicPr>
          <p:nvPr/>
        </p:nvPicPr>
        <p:blipFill>
          <a:blip r:embed="rId2"/>
          <a:stretch>
            <a:fillRect/>
          </a:stretch>
        </p:blipFill>
        <p:spPr>
          <a:xfrm>
            <a:off x="3068153" y="1447165"/>
            <a:ext cx="5653153" cy="4057555"/>
          </a:xfrm>
          <a:prstGeom prst="rect">
            <a:avLst/>
          </a:prstGeom>
        </p:spPr>
      </p:pic>
      <p:pic>
        <p:nvPicPr>
          <p:cNvPr id="25" name="Graphic 24" descr="Close with solid fill">
            <a:extLst>
              <a:ext uri="{FF2B5EF4-FFF2-40B4-BE49-F238E27FC236}">
                <a16:creationId xmlns:a16="http://schemas.microsoft.com/office/drawing/2014/main" id="{CD9FACD8-6279-9132-FAA5-63F1E01BBC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50784" y="3698303"/>
            <a:ext cx="608250" cy="608250"/>
          </a:xfrm>
          <a:prstGeom prst="rect">
            <a:avLst/>
          </a:prstGeom>
        </p:spPr>
      </p:pic>
      <p:cxnSp>
        <p:nvCxnSpPr>
          <p:cNvPr id="27" name="Straight Arrow Connector 26">
            <a:extLst>
              <a:ext uri="{FF2B5EF4-FFF2-40B4-BE49-F238E27FC236}">
                <a16:creationId xmlns:a16="http://schemas.microsoft.com/office/drawing/2014/main" id="{1A72B4FD-EC95-A9BB-84AB-F75F98885854}"/>
              </a:ext>
            </a:extLst>
          </p:cNvPr>
          <p:cNvCxnSpPr>
            <a:cxnSpLocks/>
          </p:cNvCxnSpPr>
          <p:nvPr/>
        </p:nvCxnSpPr>
        <p:spPr>
          <a:xfrm flipV="1">
            <a:off x="6059038" y="2835970"/>
            <a:ext cx="561285" cy="97475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7E53130-627B-D9C3-BFC4-DA6271E147C7}"/>
              </a:ext>
            </a:extLst>
          </p:cNvPr>
          <p:cNvCxnSpPr>
            <a:cxnSpLocks/>
          </p:cNvCxnSpPr>
          <p:nvPr/>
        </p:nvCxnSpPr>
        <p:spPr>
          <a:xfrm flipH="1" flipV="1">
            <a:off x="4063042" y="3429000"/>
            <a:ext cx="1562392" cy="39977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08053EE-3C83-18D6-E9C0-3DB691405FA8}"/>
              </a:ext>
            </a:extLst>
          </p:cNvPr>
          <p:cNvCxnSpPr>
            <a:cxnSpLocks/>
          </p:cNvCxnSpPr>
          <p:nvPr/>
        </p:nvCxnSpPr>
        <p:spPr>
          <a:xfrm>
            <a:off x="5846149" y="4156638"/>
            <a:ext cx="212889" cy="93294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8ECAD3F-BD14-70D5-2E89-F49A90398C29}"/>
              </a:ext>
            </a:extLst>
          </p:cNvPr>
          <p:cNvSpPr txBox="1"/>
          <p:nvPr/>
        </p:nvSpPr>
        <p:spPr>
          <a:xfrm>
            <a:off x="2283125" y="602905"/>
            <a:ext cx="7625750" cy="830997"/>
          </a:xfrm>
          <a:prstGeom prst="rect">
            <a:avLst/>
          </a:prstGeom>
          <a:noFill/>
        </p:spPr>
        <p:txBody>
          <a:bodyPr wrap="square">
            <a:spAutoFit/>
          </a:bodyPr>
          <a:lstStyle/>
          <a:p>
            <a:pPr algn="ctr"/>
            <a:r>
              <a:rPr lang="en-US" sz="2400" b="1" dirty="0">
                <a:solidFill>
                  <a:srgbClr val="FF0000"/>
                </a:solidFill>
                <a:latin typeface="Arial" panose="020B0604020202020204" pitchFamily="34" charset="0"/>
              </a:rPr>
              <a:t>What will happen if we decide to run out a Charging Station?</a:t>
            </a:r>
          </a:p>
        </p:txBody>
      </p:sp>
      <p:cxnSp>
        <p:nvCxnSpPr>
          <p:cNvPr id="43" name="Straight Arrow Connector 42">
            <a:extLst>
              <a:ext uri="{FF2B5EF4-FFF2-40B4-BE49-F238E27FC236}">
                <a16:creationId xmlns:a16="http://schemas.microsoft.com/office/drawing/2014/main" id="{82FC6D5E-0DA9-67CC-54B2-ABF1FE498146}"/>
              </a:ext>
            </a:extLst>
          </p:cNvPr>
          <p:cNvCxnSpPr>
            <a:cxnSpLocks/>
          </p:cNvCxnSpPr>
          <p:nvPr/>
        </p:nvCxnSpPr>
        <p:spPr>
          <a:xfrm flipH="1" flipV="1">
            <a:off x="3629438" y="2022355"/>
            <a:ext cx="2141634" cy="167594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198" name="Picture 6" descr="Car, electric, ev, vehicle icon - Download on Iconfinder">
            <a:extLst>
              <a:ext uri="{FF2B5EF4-FFF2-40B4-BE49-F238E27FC236}">
                <a16:creationId xmlns:a16="http://schemas.microsoft.com/office/drawing/2014/main" id="{74BAEAD9-DC55-F6D1-3FAD-14EE94F4CB8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2791" y="3262707"/>
            <a:ext cx="561285" cy="56128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Car, electric, ev, vehicle icon - Download on Iconfinder">
            <a:extLst>
              <a:ext uri="{FF2B5EF4-FFF2-40B4-BE49-F238E27FC236}">
                <a16:creationId xmlns:a16="http://schemas.microsoft.com/office/drawing/2014/main" id="{E4B6D02C-725A-5AD9-38F2-A8C8EEAC617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45593" y="2445035"/>
            <a:ext cx="561285" cy="56128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Car, electric, ev, vehicle icon - Download on Iconfinder">
            <a:extLst>
              <a:ext uri="{FF2B5EF4-FFF2-40B4-BE49-F238E27FC236}">
                <a16:creationId xmlns:a16="http://schemas.microsoft.com/office/drawing/2014/main" id="{E2E55248-E7A7-4870-112C-25CA1A6956F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7571" y="3595353"/>
            <a:ext cx="561285" cy="56128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descr="Car, electric, ev, vehicle icon - Download on Iconfinder">
            <a:extLst>
              <a:ext uri="{FF2B5EF4-FFF2-40B4-BE49-F238E27FC236}">
                <a16:creationId xmlns:a16="http://schemas.microsoft.com/office/drawing/2014/main" id="{A9F8DB28-96F0-0E46-F976-B2D6B6107D0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62575" y="4306553"/>
            <a:ext cx="561285" cy="561285"/>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Charging station - Free industry icons">
            <a:extLst>
              <a:ext uri="{FF2B5EF4-FFF2-40B4-BE49-F238E27FC236}">
                <a16:creationId xmlns:a16="http://schemas.microsoft.com/office/drawing/2014/main" id="{759B0B3F-5B7A-E2EC-B2F5-5BF2C749F46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59034" y="5025388"/>
            <a:ext cx="461289" cy="46128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8" descr="Charging station - Free industry icons">
            <a:extLst>
              <a:ext uri="{FF2B5EF4-FFF2-40B4-BE49-F238E27FC236}">
                <a16:creationId xmlns:a16="http://schemas.microsoft.com/office/drawing/2014/main" id="{31359ACD-0CA6-AEDB-11DA-632A8ABB28F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84899" y="2495032"/>
            <a:ext cx="461289" cy="461289"/>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8" descr="Charging station - Free industry icons">
            <a:extLst>
              <a:ext uri="{FF2B5EF4-FFF2-40B4-BE49-F238E27FC236}">
                <a16:creationId xmlns:a16="http://schemas.microsoft.com/office/drawing/2014/main" id="{06F0DF68-AF31-15F7-15FF-8CE2C8F39EF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24227" y="3169663"/>
            <a:ext cx="461289" cy="461289"/>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8" descr="Charging station - Free industry icons">
            <a:extLst>
              <a:ext uri="{FF2B5EF4-FFF2-40B4-BE49-F238E27FC236}">
                <a16:creationId xmlns:a16="http://schemas.microsoft.com/office/drawing/2014/main" id="{0A5E2686-C2D9-5E9E-134B-694EE4AF035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67360" y="1561066"/>
            <a:ext cx="461289" cy="461289"/>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8" descr="Charging station - Free industry icons">
            <a:extLst>
              <a:ext uri="{FF2B5EF4-FFF2-40B4-BE49-F238E27FC236}">
                <a16:creationId xmlns:a16="http://schemas.microsoft.com/office/drawing/2014/main" id="{8FD79283-98F3-6D47-4690-B982CF3792F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96769" y="1459553"/>
            <a:ext cx="461289" cy="461289"/>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8" descr="Charging station - Free industry icons">
            <a:extLst>
              <a:ext uri="{FF2B5EF4-FFF2-40B4-BE49-F238E27FC236}">
                <a16:creationId xmlns:a16="http://schemas.microsoft.com/office/drawing/2014/main" id="{CD5CB397-54A7-DA96-7C98-1BAF6C6E041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67706" y="2264387"/>
            <a:ext cx="461289" cy="461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2226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4E1B952-A016-F17E-A2E5-73E7571AAF7C}"/>
              </a:ext>
            </a:extLst>
          </p:cNvPr>
          <p:cNvSpPr txBox="1"/>
          <p:nvPr/>
        </p:nvSpPr>
        <p:spPr>
          <a:xfrm>
            <a:off x="233274" y="169178"/>
            <a:ext cx="1673164" cy="369332"/>
          </a:xfrm>
          <a:prstGeom prst="rect">
            <a:avLst/>
          </a:prstGeom>
          <a:noFill/>
          <a:ln>
            <a:solidFill>
              <a:schemeClr val="tx1"/>
            </a:solidFill>
          </a:ln>
        </p:spPr>
        <p:txBody>
          <a:bodyPr wrap="square">
            <a:spAutoFit/>
          </a:bodyPr>
          <a:lstStyle/>
          <a:p>
            <a:pPr rtl="0">
              <a:spcBef>
                <a:spcPts val="0"/>
              </a:spcBef>
              <a:spcAft>
                <a:spcPts val="0"/>
              </a:spcAft>
            </a:pPr>
            <a:r>
              <a:rPr lang="en-US" b="1" dirty="0">
                <a:solidFill>
                  <a:srgbClr val="000000"/>
                </a:solidFill>
                <a:latin typeface="Arial" panose="020B0604020202020204" pitchFamily="34" charset="0"/>
              </a:rPr>
              <a:t>Prediction </a:t>
            </a:r>
            <a:endParaRPr lang="en-US" b="0" dirty="0">
              <a:effectLst/>
            </a:endParaRPr>
          </a:p>
        </p:txBody>
      </p:sp>
      <p:graphicFrame>
        <p:nvGraphicFramePr>
          <p:cNvPr id="14" name="Diagram 13">
            <a:extLst>
              <a:ext uri="{FF2B5EF4-FFF2-40B4-BE49-F238E27FC236}">
                <a16:creationId xmlns:a16="http://schemas.microsoft.com/office/drawing/2014/main" id="{8620B136-6E95-F5F8-2F4D-CE8C5B4F6B61}"/>
              </a:ext>
            </a:extLst>
          </p:cNvPr>
          <p:cNvGraphicFramePr/>
          <p:nvPr/>
        </p:nvGraphicFramePr>
        <p:xfrm>
          <a:off x="3349205" y="63896"/>
          <a:ext cx="5493589" cy="12404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6" name="Picture 15">
            <a:extLst>
              <a:ext uri="{FF2B5EF4-FFF2-40B4-BE49-F238E27FC236}">
                <a16:creationId xmlns:a16="http://schemas.microsoft.com/office/drawing/2014/main" id="{CDDA8D45-C416-47FC-F472-2E4307FC8BBC}"/>
              </a:ext>
            </a:extLst>
          </p:cNvPr>
          <p:cNvPicPr>
            <a:picLocks noChangeAspect="1"/>
          </p:cNvPicPr>
          <p:nvPr/>
        </p:nvPicPr>
        <p:blipFill rotWithShape="1">
          <a:blip r:embed="rId7"/>
          <a:srcRect t="3300"/>
          <a:stretch/>
        </p:blipFill>
        <p:spPr>
          <a:xfrm>
            <a:off x="1440611" y="1759789"/>
            <a:ext cx="8828098" cy="4929033"/>
          </a:xfrm>
          <a:prstGeom prst="rect">
            <a:avLst/>
          </a:prstGeom>
        </p:spPr>
      </p:pic>
      <p:sp>
        <p:nvSpPr>
          <p:cNvPr id="17" name="Rectangle: Rounded Corners 16">
            <a:extLst>
              <a:ext uri="{FF2B5EF4-FFF2-40B4-BE49-F238E27FC236}">
                <a16:creationId xmlns:a16="http://schemas.microsoft.com/office/drawing/2014/main" id="{7553D85A-5C62-7845-434B-B46DC5077EA9}"/>
              </a:ext>
            </a:extLst>
          </p:cNvPr>
          <p:cNvSpPr/>
          <p:nvPr/>
        </p:nvSpPr>
        <p:spPr>
          <a:xfrm>
            <a:off x="1069675" y="5262113"/>
            <a:ext cx="1570008" cy="215661"/>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25961-7A96-32A1-AEFA-72797EA34A0C}"/>
              </a:ext>
            </a:extLst>
          </p:cNvPr>
          <p:cNvSpPr txBox="1"/>
          <p:nvPr/>
        </p:nvSpPr>
        <p:spPr>
          <a:xfrm>
            <a:off x="4646429" y="1400047"/>
            <a:ext cx="2556628" cy="369332"/>
          </a:xfrm>
          <a:prstGeom prst="rect">
            <a:avLst/>
          </a:prstGeom>
          <a:noFill/>
        </p:spPr>
        <p:txBody>
          <a:bodyPr wrap="square">
            <a:spAutoFit/>
          </a:bodyPr>
          <a:lstStyle/>
          <a:p>
            <a:r>
              <a:rPr lang="en-US" b="1" dirty="0">
                <a:solidFill>
                  <a:srgbClr val="000000"/>
                </a:solidFill>
                <a:latin typeface="Arial" panose="020B0604020202020204" pitchFamily="34" charset="0"/>
              </a:rPr>
              <a:t>Correlation heatmap</a:t>
            </a:r>
            <a:endParaRPr lang="en-US" dirty="0"/>
          </a:p>
        </p:txBody>
      </p:sp>
      <p:sp>
        <p:nvSpPr>
          <p:cNvPr id="31" name="TextBox 30">
            <a:extLst>
              <a:ext uri="{FF2B5EF4-FFF2-40B4-BE49-F238E27FC236}">
                <a16:creationId xmlns:a16="http://schemas.microsoft.com/office/drawing/2014/main" id="{261A842E-82CF-6AF7-BEF3-4780CD976D68}"/>
              </a:ext>
            </a:extLst>
          </p:cNvPr>
          <p:cNvSpPr txBox="1"/>
          <p:nvPr/>
        </p:nvSpPr>
        <p:spPr>
          <a:xfrm>
            <a:off x="9187852" y="353844"/>
            <a:ext cx="2556628" cy="738664"/>
          </a:xfrm>
          <a:prstGeom prst="rect">
            <a:avLst/>
          </a:prstGeom>
          <a:noFill/>
          <a:ln w="28575">
            <a:solidFill>
              <a:srgbClr val="0070C0"/>
            </a:solidFill>
          </a:ln>
        </p:spPr>
        <p:txBody>
          <a:bodyPr wrap="square">
            <a:spAutoFit/>
          </a:bodyPr>
          <a:lstStyle/>
          <a:p>
            <a:r>
              <a:rPr lang="en-US" sz="1400" b="1" i="0" dirty="0">
                <a:solidFill>
                  <a:schemeClr val="accent1"/>
                </a:solidFill>
                <a:effectLst/>
                <a:latin typeface="Consolas" panose="020B0609020204030204" pitchFamily="49" charset="0"/>
              </a:rPr>
              <a:t>Train Score = 0.86 </a:t>
            </a:r>
          </a:p>
          <a:p>
            <a:r>
              <a:rPr lang="en-US" sz="1400" b="1" i="0" dirty="0">
                <a:solidFill>
                  <a:schemeClr val="accent1"/>
                </a:solidFill>
                <a:effectLst/>
                <a:latin typeface="Consolas" panose="020B0609020204030204" pitchFamily="49" charset="0"/>
              </a:rPr>
              <a:t>Test Score = 0.83</a:t>
            </a:r>
          </a:p>
          <a:p>
            <a:r>
              <a:rPr lang="en-US" sz="1400" b="1" i="0" dirty="0">
                <a:solidFill>
                  <a:schemeClr val="accent1"/>
                </a:solidFill>
                <a:effectLst/>
                <a:latin typeface="Consolas" panose="020B0609020204030204" pitchFamily="49" charset="0"/>
              </a:rPr>
              <a:t>Val Score = 0.82</a:t>
            </a:r>
            <a:endParaRPr lang="en-US" sz="1400" b="1" dirty="0">
              <a:solidFill>
                <a:schemeClr val="accent1"/>
              </a:solidFill>
            </a:endParaRPr>
          </a:p>
        </p:txBody>
      </p:sp>
      <p:sp>
        <p:nvSpPr>
          <p:cNvPr id="35" name="TextBox 34">
            <a:extLst>
              <a:ext uri="{FF2B5EF4-FFF2-40B4-BE49-F238E27FC236}">
                <a16:creationId xmlns:a16="http://schemas.microsoft.com/office/drawing/2014/main" id="{B72413EB-D444-15AD-1683-DD474EB0335B}"/>
              </a:ext>
            </a:extLst>
          </p:cNvPr>
          <p:cNvSpPr txBox="1"/>
          <p:nvPr/>
        </p:nvSpPr>
        <p:spPr>
          <a:xfrm>
            <a:off x="9301432" y="0"/>
            <a:ext cx="2042304" cy="369332"/>
          </a:xfrm>
          <a:prstGeom prst="rect">
            <a:avLst/>
          </a:prstGeom>
          <a:noFill/>
        </p:spPr>
        <p:txBody>
          <a:bodyPr wrap="square">
            <a:spAutoFit/>
          </a:bodyPr>
          <a:lstStyle/>
          <a:p>
            <a:r>
              <a:rPr lang="en-US" sz="1800" b="1" i="0" dirty="0">
                <a:solidFill>
                  <a:schemeClr val="accent1"/>
                </a:solidFill>
                <a:effectLst/>
                <a:latin typeface="Consolas" panose="020B0609020204030204" pitchFamily="49" charset="0"/>
              </a:rPr>
              <a:t>Random Forest:</a:t>
            </a:r>
            <a:endParaRPr lang="en-US" dirty="0"/>
          </a:p>
        </p:txBody>
      </p:sp>
    </p:spTree>
    <p:extLst>
      <p:ext uri="{BB962C8B-B14F-4D97-AF65-F5344CB8AC3E}">
        <p14:creationId xmlns:p14="http://schemas.microsoft.com/office/powerpoint/2010/main" val="3755469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A49228-386F-4A77-1B03-9347893D2A08}"/>
              </a:ext>
            </a:extLst>
          </p:cNvPr>
          <p:cNvSpPr/>
          <p:nvPr/>
        </p:nvSpPr>
        <p:spPr>
          <a:xfrm>
            <a:off x="2061785" y="449540"/>
            <a:ext cx="4163284" cy="2979460"/>
          </a:xfrm>
          <a:prstGeom prst="rect">
            <a:avLst/>
          </a:prstGeom>
          <a:solidFill>
            <a:srgbClr val="4472C4">
              <a:alpha val="30196"/>
            </a:srgb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6AA44B5-B325-8010-EC0C-7E645DC89F52}"/>
              </a:ext>
            </a:extLst>
          </p:cNvPr>
          <p:cNvSpPr txBox="1"/>
          <p:nvPr/>
        </p:nvSpPr>
        <p:spPr>
          <a:xfrm>
            <a:off x="3532286" y="480002"/>
            <a:ext cx="1266589" cy="338554"/>
          </a:xfrm>
          <a:prstGeom prst="rect">
            <a:avLst/>
          </a:prstGeom>
          <a:noFill/>
        </p:spPr>
        <p:txBody>
          <a:bodyPr wrap="square">
            <a:spAutoFit/>
          </a:bodyPr>
          <a:lstStyle/>
          <a:p>
            <a:r>
              <a:rPr lang="en-US" sz="1600" b="1" dirty="0">
                <a:solidFill>
                  <a:srgbClr val="000000"/>
                </a:solidFill>
                <a:latin typeface="Arial" panose="020B0604020202020204" pitchFamily="34" charset="0"/>
              </a:rPr>
              <a:t>Input Data</a:t>
            </a:r>
            <a:endParaRPr lang="en-US" sz="1600" b="1" dirty="0"/>
          </a:p>
        </p:txBody>
      </p:sp>
      <p:pic>
        <p:nvPicPr>
          <p:cNvPr id="6" name="Picture 16">
            <a:extLst>
              <a:ext uri="{FF2B5EF4-FFF2-40B4-BE49-F238E27FC236}">
                <a16:creationId xmlns:a16="http://schemas.microsoft.com/office/drawing/2014/main" id="{9EBC9245-15E8-21F2-B562-A7CEE8D58540}"/>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986"/>
          <a:stretch/>
        </p:blipFill>
        <p:spPr bwMode="auto">
          <a:xfrm>
            <a:off x="2106732" y="942140"/>
            <a:ext cx="1430153" cy="9564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4">
            <a:extLst>
              <a:ext uri="{FF2B5EF4-FFF2-40B4-BE49-F238E27FC236}">
                <a16:creationId xmlns:a16="http://schemas.microsoft.com/office/drawing/2014/main" id="{7B910970-6069-F4A7-09B2-6F8089A49BA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153"/>
          <a:stretch/>
        </p:blipFill>
        <p:spPr bwMode="auto">
          <a:xfrm>
            <a:off x="3561629" y="924125"/>
            <a:ext cx="1430153" cy="98547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The Impact of GIS Mapping | Get Rugged">
            <a:extLst>
              <a:ext uri="{FF2B5EF4-FFF2-40B4-BE49-F238E27FC236}">
                <a16:creationId xmlns:a16="http://schemas.microsoft.com/office/drawing/2014/main" id="{B57E829C-30C2-C8C1-1A40-D8B0150F2FB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22913" y="2185568"/>
            <a:ext cx="1629240" cy="10866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hattanooga testbed research bringing data-driven solutions to traffic,  infrastructure | Tennessee Town &amp; City - Tennessee Municipal League">
            <a:extLst>
              <a:ext uri="{FF2B5EF4-FFF2-40B4-BE49-F238E27FC236}">
                <a16:creationId xmlns:a16="http://schemas.microsoft.com/office/drawing/2014/main" id="{E421618A-D8B0-EE02-4C50-AC99680A4D1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13281" y="1999954"/>
            <a:ext cx="2010537" cy="134035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3BC10E99-8E1D-C17F-CA23-233ED16DCF6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36729" y="973066"/>
            <a:ext cx="1121183" cy="90330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443FA0E-47A3-39CF-6850-C4088CBA7024}"/>
              </a:ext>
            </a:extLst>
          </p:cNvPr>
          <p:cNvSpPr txBox="1"/>
          <p:nvPr/>
        </p:nvSpPr>
        <p:spPr>
          <a:xfrm>
            <a:off x="2692309" y="3832772"/>
            <a:ext cx="3120136" cy="584775"/>
          </a:xfrm>
          <a:prstGeom prst="rect">
            <a:avLst/>
          </a:prstGeom>
          <a:noFill/>
        </p:spPr>
        <p:txBody>
          <a:bodyPr wrap="square">
            <a:spAutoFit/>
          </a:bodyPr>
          <a:lstStyle/>
          <a:p>
            <a:r>
              <a:rPr lang="en-US" sz="1600" b="1" dirty="0">
                <a:solidFill>
                  <a:srgbClr val="000000"/>
                </a:solidFill>
                <a:latin typeface="Arial" panose="020B0604020202020204" pitchFamily="34" charset="0"/>
              </a:rPr>
              <a:t>Correlation Analysis and feature classification</a:t>
            </a:r>
            <a:endParaRPr lang="en-US" sz="1600" b="1" dirty="0"/>
          </a:p>
        </p:txBody>
      </p:sp>
      <p:sp>
        <p:nvSpPr>
          <p:cNvPr id="12" name="Rectangle 11">
            <a:extLst>
              <a:ext uri="{FF2B5EF4-FFF2-40B4-BE49-F238E27FC236}">
                <a16:creationId xmlns:a16="http://schemas.microsoft.com/office/drawing/2014/main" id="{24E8599A-11F9-6BA8-A93E-6E601E428303}"/>
              </a:ext>
            </a:extLst>
          </p:cNvPr>
          <p:cNvSpPr/>
          <p:nvPr/>
        </p:nvSpPr>
        <p:spPr>
          <a:xfrm>
            <a:off x="2061785" y="3741875"/>
            <a:ext cx="4163283" cy="2979460"/>
          </a:xfrm>
          <a:prstGeom prst="rect">
            <a:avLst/>
          </a:prstGeom>
          <a:solidFill>
            <a:srgbClr val="4472C4">
              <a:alpha val="25882"/>
            </a:srgb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6AA3526-7FB6-C816-6B45-C8089EF77670}"/>
              </a:ext>
            </a:extLst>
          </p:cNvPr>
          <p:cNvPicPr>
            <a:picLocks noChangeAspect="1"/>
          </p:cNvPicPr>
          <p:nvPr/>
        </p:nvPicPr>
        <p:blipFill rotWithShape="1">
          <a:blip r:embed="rId7"/>
          <a:srcRect t="3300"/>
          <a:stretch/>
        </p:blipFill>
        <p:spPr>
          <a:xfrm>
            <a:off x="2655702" y="4566904"/>
            <a:ext cx="2788772" cy="1557068"/>
          </a:xfrm>
          <a:prstGeom prst="rect">
            <a:avLst/>
          </a:prstGeom>
        </p:spPr>
      </p:pic>
      <p:sp>
        <p:nvSpPr>
          <p:cNvPr id="14" name="Rectangle 13">
            <a:extLst>
              <a:ext uri="{FF2B5EF4-FFF2-40B4-BE49-F238E27FC236}">
                <a16:creationId xmlns:a16="http://schemas.microsoft.com/office/drawing/2014/main" id="{EF896A44-BE89-DBA6-0559-65A65B590241}"/>
              </a:ext>
            </a:extLst>
          </p:cNvPr>
          <p:cNvSpPr/>
          <p:nvPr/>
        </p:nvSpPr>
        <p:spPr>
          <a:xfrm>
            <a:off x="6904711" y="3741871"/>
            <a:ext cx="4163275" cy="2979460"/>
          </a:xfrm>
          <a:prstGeom prst="rect">
            <a:avLst/>
          </a:prstGeom>
          <a:solidFill>
            <a:srgbClr val="4472C4">
              <a:alpha val="25882"/>
            </a:srgb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13C6CCD-F392-ED77-86B2-EBAD316E51E2}"/>
              </a:ext>
            </a:extLst>
          </p:cNvPr>
          <p:cNvSpPr txBox="1"/>
          <p:nvPr/>
        </p:nvSpPr>
        <p:spPr>
          <a:xfrm>
            <a:off x="8057210" y="3746948"/>
            <a:ext cx="2078966" cy="338554"/>
          </a:xfrm>
          <a:prstGeom prst="rect">
            <a:avLst/>
          </a:prstGeom>
          <a:noFill/>
        </p:spPr>
        <p:txBody>
          <a:bodyPr wrap="square">
            <a:spAutoFit/>
          </a:bodyPr>
          <a:lstStyle/>
          <a:p>
            <a:r>
              <a:rPr lang="en-US" sz="1600" b="1" dirty="0">
                <a:solidFill>
                  <a:srgbClr val="000000"/>
                </a:solidFill>
                <a:latin typeface="Arial" panose="020B0604020202020204" pitchFamily="34" charset="0"/>
              </a:rPr>
              <a:t>Prediction Models</a:t>
            </a:r>
            <a:endParaRPr lang="en-US" sz="1600" b="1" dirty="0"/>
          </a:p>
        </p:txBody>
      </p:sp>
      <p:pic>
        <p:nvPicPr>
          <p:cNvPr id="16" name="Picture 15">
            <a:extLst>
              <a:ext uri="{FF2B5EF4-FFF2-40B4-BE49-F238E27FC236}">
                <a16:creationId xmlns:a16="http://schemas.microsoft.com/office/drawing/2014/main" id="{25CE9890-C49F-3993-703E-40503B9C1A51}"/>
              </a:ext>
            </a:extLst>
          </p:cNvPr>
          <p:cNvPicPr>
            <a:picLocks noChangeAspect="1"/>
          </p:cNvPicPr>
          <p:nvPr/>
        </p:nvPicPr>
        <p:blipFill>
          <a:blip r:embed="rId8"/>
          <a:stretch>
            <a:fillRect/>
          </a:stretch>
        </p:blipFill>
        <p:spPr>
          <a:xfrm>
            <a:off x="7405577" y="4098502"/>
            <a:ext cx="1303265" cy="1236048"/>
          </a:xfrm>
          <a:prstGeom prst="rect">
            <a:avLst/>
          </a:prstGeom>
        </p:spPr>
      </p:pic>
      <p:pic>
        <p:nvPicPr>
          <p:cNvPr id="17" name="Picture 16">
            <a:extLst>
              <a:ext uri="{FF2B5EF4-FFF2-40B4-BE49-F238E27FC236}">
                <a16:creationId xmlns:a16="http://schemas.microsoft.com/office/drawing/2014/main" id="{853F89D2-AB7D-3531-6D30-7DFB1E996C99}"/>
              </a:ext>
            </a:extLst>
          </p:cNvPr>
          <p:cNvPicPr>
            <a:picLocks noChangeAspect="1"/>
          </p:cNvPicPr>
          <p:nvPr/>
        </p:nvPicPr>
        <p:blipFill>
          <a:blip r:embed="rId9"/>
          <a:stretch>
            <a:fillRect/>
          </a:stretch>
        </p:blipFill>
        <p:spPr>
          <a:xfrm>
            <a:off x="8844985" y="4098502"/>
            <a:ext cx="1410699" cy="1215054"/>
          </a:xfrm>
          <a:prstGeom prst="rect">
            <a:avLst/>
          </a:prstGeom>
        </p:spPr>
      </p:pic>
      <p:pic>
        <p:nvPicPr>
          <p:cNvPr id="18" name="Picture 10" descr="A LSTM-Based Neural Network Architecture to infer Model Transformations">
            <a:extLst>
              <a:ext uri="{FF2B5EF4-FFF2-40B4-BE49-F238E27FC236}">
                <a16:creationId xmlns:a16="http://schemas.microsoft.com/office/drawing/2014/main" id="{A5108064-5E35-246C-65F4-3BF31C7BB8D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01193" y="5442438"/>
            <a:ext cx="2741749" cy="1150011"/>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8A88A31B-20FD-1AC5-81D6-799ACB279DAB}"/>
              </a:ext>
            </a:extLst>
          </p:cNvPr>
          <p:cNvSpPr/>
          <p:nvPr/>
        </p:nvSpPr>
        <p:spPr>
          <a:xfrm>
            <a:off x="6904712" y="449536"/>
            <a:ext cx="4163278" cy="2979464"/>
          </a:xfrm>
          <a:prstGeom prst="rect">
            <a:avLst/>
          </a:prstGeom>
          <a:solidFill>
            <a:srgbClr val="4472C4">
              <a:alpha val="25882"/>
            </a:srgb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57B7003-3D66-C73F-6598-624F17ECFB67}"/>
              </a:ext>
            </a:extLst>
          </p:cNvPr>
          <p:cNvSpPr txBox="1"/>
          <p:nvPr/>
        </p:nvSpPr>
        <p:spPr>
          <a:xfrm>
            <a:off x="8677863" y="454619"/>
            <a:ext cx="1006540" cy="338554"/>
          </a:xfrm>
          <a:prstGeom prst="rect">
            <a:avLst/>
          </a:prstGeom>
          <a:noFill/>
        </p:spPr>
        <p:txBody>
          <a:bodyPr wrap="square">
            <a:spAutoFit/>
          </a:bodyPr>
          <a:lstStyle/>
          <a:p>
            <a:r>
              <a:rPr lang="en-US" sz="1600" b="1" dirty="0">
                <a:solidFill>
                  <a:srgbClr val="000000"/>
                </a:solidFill>
                <a:latin typeface="Arial" panose="020B0604020202020204" pitchFamily="34" charset="0"/>
              </a:rPr>
              <a:t>Output</a:t>
            </a:r>
            <a:endParaRPr lang="en-US" sz="1600" b="1" dirty="0"/>
          </a:p>
        </p:txBody>
      </p:sp>
      <p:pic>
        <p:nvPicPr>
          <p:cNvPr id="21" name="Picture 20">
            <a:extLst>
              <a:ext uri="{FF2B5EF4-FFF2-40B4-BE49-F238E27FC236}">
                <a16:creationId xmlns:a16="http://schemas.microsoft.com/office/drawing/2014/main" id="{4A6D0332-9EC3-83C7-401C-9F1DD147DC01}"/>
              </a:ext>
            </a:extLst>
          </p:cNvPr>
          <p:cNvPicPr>
            <a:picLocks noChangeAspect="1"/>
          </p:cNvPicPr>
          <p:nvPr/>
        </p:nvPicPr>
        <p:blipFill>
          <a:blip r:embed="rId11"/>
          <a:stretch>
            <a:fillRect/>
          </a:stretch>
        </p:blipFill>
        <p:spPr>
          <a:xfrm>
            <a:off x="7271091" y="947237"/>
            <a:ext cx="3615990" cy="2077551"/>
          </a:xfrm>
          <a:prstGeom prst="rect">
            <a:avLst/>
          </a:prstGeom>
        </p:spPr>
      </p:pic>
      <p:cxnSp>
        <p:nvCxnSpPr>
          <p:cNvPr id="22" name="Straight Arrow Connector 21">
            <a:extLst>
              <a:ext uri="{FF2B5EF4-FFF2-40B4-BE49-F238E27FC236}">
                <a16:creationId xmlns:a16="http://schemas.microsoft.com/office/drawing/2014/main" id="{208AF758-D170-D140-9BD7-5B6443156CFE}"/>
              </a:ext>
            </a:extLst>
          </p:cNvPr>
          <p:cNvCxnSpPr>
            <a:cxnSpLocks/>
          </p:cNvCxnSpPr>
          <p:nvPr/>
        </p:nvCxnSpPr>
        <p:spPr>
          <a:xfrm>
            <a:off x="4088921" y="3358319"/>
            <a:ext cx="0" cy="47445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29577E0-363B-6176-7DA0-68488C111510}"/>
              </a:ext>
            </a:extLst>
          </p:cNvPr>
          <p:cNvCxnSpPr>
            <a:cxnSpLocks/>
          </p:cNvCxnSpPr>
          <p:nvPr/>
        </p:nvCxnSpPr>
        <p:spPr>
          <a:xfrm>
            <a:off x="6297283" y="5293350"/>
            <a:ext cx="527739"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44A9B20-DFCB-2E7E-4968-46AC5849B3B9}"/>
              </a:ext>
            </a:extLst>
          </p:cNvPr>
          <p:cNvCxnSpPr>
            <a:cxnSpLocks/>
          </p:cNvCxnSpPr>
          <p:nvPr/>
        </p:nvCxnSpPr>
        <p:spPr>
          <a:xfrm flipV="1">
            <a:off x="9097992" y="3282027"/>
            <a:ext cx="0" cy="45984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5DD197D-C42C-3542-F8FE-F5055AEF3EDA}"/>
              </a:ext>
            </a:extLst>
          </p:cNvPr>
          <p:cNvSpPr txBox="1"/>
          <p:nvPr/>
        </p:nvSpPr>
        <p:spPr>
          <a:xfrm>
            <a:off x="172889" y="73253"/>
            <a:ext cx="1673164" cy="369332"/>
          </a:xfrm>
          <a:prstGeom prst="rect">
            <a:avLst/>
          </a:prstGeom>
          <a:noFill/>
          <a:ln>
            <a:solidFill>
              <a:schemeClr val="tx1"/>
            </a:solidFill>
          </a:ln>
        </p:spPr>
        <p:txBody>
          <a:bodyPr wrap="square">
            <a:spAutoFit/>
          </a:bodyPr>
          <a:lstStyle/>
          <a:p>
            <a:pPr rtl="0">
              <a:spcBef>
                <a:spcPts val="0"/>
              </a:spcBef>
              <a:spcAft>
                <a:spcPts val="0"/>
              </a:spcAft>
            </a:pPr>
            <a:r>
              <a:rPr lang="en-US" b="1" dirty="0">
                <a:solidFill>
                  <a:srgbClr val="000000"/>
                </a:solidFill>
                <a:latin typeface="Arial" panose="020B0604020202020204" pitchFamily="34" charset="0"/>
              </a:rPr>
              <a:t>Prediction </a:t>
            </a:r>
            <a:endParaRPr lang="en-US" b="0" dirty="0">
              <a:effectLst/>
            </a:endParaRPr>
          </a:p>
        </p:txBody>
      </p:sp>
    </p:spTree>
    <p:extLst>
      <p:ext uri="{BB962C8B-B14F-4D97-AF65-F5344CB8AC3E}">
        <p14:creationId xmlns:p14="http://schemas.microsoft.com/office/powerpoint/2010/main" val="4291640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BAF71-0B0D-472B-EB33-B9EA3DA0A3EF}"/>
              </a:ext>
            </a:extLst>
          </p:cNvPr>
          <p:cNvSpPr>
            <a:spLocks noGrp="1"/>
          </p:cNvSpPr>
          <p:nvPr>
            <p:ph type="title"/>
          </p:nvPr>
        </p:nvSpPr>
        <p:spPr/>
        <p:txBody>
          <a:bodyPr/>
          <a:lstStyle/>
          <a:p>
            <a:r>
              <a:rPr lang="en-US" dirty="0">
                <a:cs typeface="Calibri Light"/>
              </a:rPr>
              <a:t>Questions and Discussions (Part 1)</a:t>
            </a:r>
            <a:endParaRPr lang="en-US" dirty="0"/>
          </a:p>
        </p:txBody>
      </p:sp>
      <p:pic>
        <p:nvPicPr>
          <p:cNvPr id="5" name="Picture 4" descr="Tips to Prepare Yourself for Next Presentation - SlideServe Blog">
            <a:extLst>
              <a:ext uri="{FF2B5EF4-FFF2-40B4-BE49-F238E27FC236}">
                <a16:creationId xmlns:a16="http://schemas.microsoft.com/office/drawing/2014/main" id="{001F57AE-F989-BBD7-5ACD-BC4F091773D4}"/>
              </a:ext>
            </a:extLst>
          </p:cNvPr>
          <p:cNvPicPr>
            <a:picLocks noChangeAspect="1"/>
          </p:cNvPicPr>
          <p:nvPr/>
        </p:nvPicPr>
        <p:blipFill>
          <a:blip r:embed="rId2"/>
          <a:stretch>
            <a:fillRect/>
          </a:stretch>
        </p:blipFill>
        <p:spPr>
          <a:xfrm>
            <a:off x="2960627" y="1908152"/>
            <a:ext cx="5995534" cy="3996576"/>
          </a:xfrm>
          <a:prstGeom prst="rect">
            <a:avLst/>
          </a:prstGeom>
        </p:spPr>
      </p:pic>
    </p:spTree>
    <p:extLst>
      <p:ext uri="{BB962C8B-B14F-4D97-AF65-F5344CB8AC3E}">
        <p14:creationId xmlns:p14="http://schemas.microsoft.com/office/powerpoint/2010/main" val="1458609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le hand holds inserts plug for charging into car. Electric cars and charging stations concept">
            <a:extLst>
              <a:ext uri="{FF2B5EF4-FFF2-40B4-BE49-F238E27FC236}">
                <a16:creationId xmlns:a16="http://schemas.microsoft.com/office/drawing/2014/main" id="{930680FF-5116-EB9C-525D-B4B6690FEF03}"/>
              </a:ext>
            </a:extLst>
          </p:cNvPr>
          <p:cNvPicPr>
            <a:picLocks noChangeAspect="1"/>
          </p:cNvPicPr>
          <p:nvPr/>
        </p:nvPicPr>
        <p:blipFill rotWithShape="1">
          <a:blip r:embed="rId2"/>
          <a:srcRect l="19018" r="9108" b="1"/>
          <a:stretch/>
        </p:blipFill>
        <p:spPr>
          <a:xfrm>
            <a:off x="8529321" y="10"/>
            <a:ext cx="3662680" cy="3401558"/>
          </a:xfrm>
          <a:custGeom>
            <a:avLst/>
            <a:gdLst/>
            <a:ahLst/>
            <a:cxnLst/>
            <a:rect l="l" t="t" r="r" b="b"/>
            <a:pathLst>
              <a:path w="3662680" h="3401568">
                <a:moveTo>
                  <a:pt x="0" y="0"/>
                </a:moveTo>
                <a:lnTo>
                  <a:pt x="3662680" y="0"/>
                </a:lnTo>
                <a:lnTo>
                  <a:pt x="3662680" y="3401568"/>
                </a:lnTo>
                <a:lnTo>
                  <a:pt x="774527" y="3401568"/>
                </a:lnTo>
                <a:lnTo>
                  <a:pt x="769892" y="3133175"/>
                </a:lnTo>
                <a:cubicBezTo>
                  <a:pt x="732577" y="2055441"/>
                  <a:pt x="492520" y="1056020"/>
                  <a:pt x="104445" y="215033"/>
                </a:cubicBezTo>
                <a:close/>
              </a:path>
            </a:pathLst>
          </a:custGeom>
        </p:spPr>
      </p:pic>
      <p:pic>
        <p:nvPicPr>
          <p:cNvPr id="5" name="Picture 4" descr="black and silver car on parking lot">
            <a:extLst>
              <a:ext uri="{FF2B5EF4-FFF2-40B4-BE49-F238E27FC236}">
                <a16:creationId xmlns:a16="http://schemas.microsoft.com/office/drawing/2014/main" id="{3712C2A1-73DF-A62D-DA93-3E480944439F}"/>
              </a:ext>
            </a:extLst>
          </p:cNvPr>
          <p:cNvPicPr>
            <a:picLocks noChangeAspect="1"/>
          </p:cNvPicPr>
          <p:nvPr/>
        </p:nvPicPr>
        <p:blipFill rotWithShape="1">
          <a:blip r:embed="rId3"/>
          <a:srcRect l="4818" r="14371" b="1"/>
          <a:stretch/>
        </p:blipFill>
        <p:spPr>
          <a:xfrm>
            <a:off x="5115314" y="10"/>
            <a:ext cx="4118110" cy="3401558"/>
          </a:xfrm>
          <a:custGeom>
            <a:avLst/>
            <a:gdLst/>
            <a:ahLst/>
            <a:cxnLst/>
            <a:rect l="l" t="t" r="r" b="b"/>
            <a:pathLst>
              <a:path w="4118110" h="3401568">
                <a:moveTo>
                  <a:pt x="0" y="0"/>
                </a:moveTo>
                <a:lnTo>
                  <a:pt x="3343575" y="0"/>
                </a:lnTo>
                <a:lnTo>
                  <a:pt x="3448028" y="215050"/>
                </a:lnTo>
                <a:cubicBezTo>
                  <a:pt x="3836103" y="1056037"/>
                  <a:pt x="4076161" y="2055458"/>
                  <a:pt x="4113475" y="3133192"/>
                </a:cubicBezTo>
                <a:lnTo>
                  <a:pt x="4118110" y="3401568"/>
                </a:lnTo>
                <a:lnTo>
                  <a:pt x="801224" y="3401568"/>
                </a:lnTo>
                <a:lnTo>
                  <a:pt x="797493" y="3185579"/>
                </a:lnTo>
                <a:cubicBezTo>
                  <a:pt x="756786" y="2009870"/>
                  <a:pt x="474799" y="927359"/>
                  <a:pt x="22579" y="42066"/>
                </a:cubicBezTo>
                <a:close/>
              </a:path>
            </a:pathLst>
          </a:custGeom>
        </p:spPr>
      </p:pic>
      <p:pic>
        <p:nvPicPr>
          <p:cNvPr id="4" name="Picture 3" descr="black metal stand on gray concrete road during daytime">
            <a:extLst>
              <a:ext uri="{FF2B5EF4-FFF2-40B4-BE49-F238E27FC236}">
                <a16:creationId xmlns:a16="http://schemas.microsoft.com/office/drawing/2014/main" id="{30A1E77C-39B2-EE13-CFFC-B76A5207061D}"/>
              </a:ext>
            </a:extLst>
          </p:cNvPr>
          <p:cNvPicPr>
            <a:picLocks noChangeAspect="1"/>
          </p:cNvPicPr>
          <p:nvPr/>
        </p:nvPicPr>
        <p:blipFill rotWithShape="1">
          <a:blip r:embed="rId4"/>
          <a:srcRect r="-1" b="26897"/>
          <a:stretch/>
        </p:blipFill>
        <p:spPr>
          <a:xfrm>
            <a:off x="5168353" y="3456432"/>
            <a:ext cx="7023646" cy="3401568"/>
          </a:xfrm>
          <a:custGeom>
            <a:avLst/>
            <a:gdLst/>
            <a:ahLst/>
            <a:cxnLst/>
            <a:rect l="l" t="t" r="r" b="b"/>
            <a:pathLst>
              <a:path w="7023646" h="3401568">
                <a:moveTo>
                  <a:pt x="749132" y="0"/>
                </a:moveTo>
                <a:lnTo>
                  <a:pt x="7023646" y="0"/>
                </a:lnTo>
                <a:lnTo>
                  <a:pt x="7023646" y="3401568"/>
                </a:lnTo>
                <a:lnTo>
                  <a:pt x="0" y="3401568"/>
                </a:lnTo>
                <a:lnTo>
                  <a:pt x="79008" y="3238906"/>
                </a:lnTo>
                <a:cubicBezTo>
                  <a:pt x="502362" y="2321466"/>
                  <a:pt x="749563" y="1215476"/>
                  <a:pt x="749563" y="24956"/>
                </a:cubicBezTo>
                <a:close/>
              </a:path>
            </a:pathLst>
          </a:custGeom>
        </p:spPr>
      </p:pic>
      <p:sp>
        <p:nvSpPr>
          <p:cNvPr id="2" name="Title 1"/>
          <p:cNvSpPr>
            <a:spLocks noGrp="1"/>
          </p:cNvSpPr>
          <p:nvPr>
            <p:ph type="ctrTitle"/>
          </p:nvPr>
        </p:nvSpPr>
        <p:spPr>
          <a:xfrm>
            <a:off x="338328" y="1856837"/>
            <a:ext cx="5020056" cy="1459589"/>
          </a:xfrm>
        </p:spPr>
        <p:txBody>
          <a:bodyPr>
            <a:normAutofit/>
          </a:bodyPr>
          <a:lstStyle/>
          <a:p>
            <a:pPr algn="l"/>
            <a:r>
              <a:rPr lang="en-US" sz="2400" b="1" dirty="0">
                <a:latin typeface="Arial"/>
                <a:cs typeface="Arial"/>
              </a:rPr>
              <a:t>Models and Tools for Exact GHG Emission Saving Based on Spatiotemporal Generation Mix</a:t>
            </a:r>
            <a:br>
              <a:rPr lang="en-US" sz="2400" dirty="0"/>
            </a:br>
            <a:endParaRPr lang="en-US" sz="2400" dirty="0">
              <a:ea typeface="Calibri Light"/>
              <a:cs typeface="Calibri Light"/>
            </a:endParaRPr>
          </a:p>
        </p:txBody>
      </p:sp>
      <p:sp>
        <p:nvSpPr>
          <p:cNvPr id="13" name="Subtitle 2">
            <a:extLst>
              <a:ext uri="{FF2B5EF4-FFF2-40B4-BE49-F238E27FC236}">
                <a16:creationId xmlns:a16="http://schemas.microsoft.com/office/drawing/2014/main" id="{24C6F385-B2DB-763F-D55E-E50E698697CE}"/>
              </a:ext>
            </a:extLst>
          </p:cNvPr>
          <p:cNvSpPr txBox="1">
            <a:spLocks/>
          </p:cNvSpPr>
          <p:nvPr/>
        </p:nvSpPr>
        <p:spPr>
          <a:xfrm>
            <a:off x="438912" y="4690872"/>
            <a:ext cx="4919472" cy="1335024"/>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a:p>
        </p:txBody>
      </p:sp>
      <p:pic>
        <p:nvPicPr>
          <p:cNvPr id="3" name="Picture 2" descr="CUIP, CDOT Partnering with Seoul Robotics and Ouster to Improve Pedestrian  Safety - SimCenter">
            <a:extLst>
              <a:ext uri="{FF2B5EF4-FFF2-40B4-BE49-F238E27FC236}">
                <a16:creationId xmlns:a16="http://schemas.microsoft.com/office/drawing/2014/main" id="{389893F7-8592-6844-6611-7617B51BF143}"/>
              </a:ext>
            </a:extLst>
          </p:cNvPr>
          <p:cNvPicPr>
            <a:picLocks noChangeAspect="1"/>
          </p:cNvPicPr>
          <p:nvPr/>
        </p:nvPicPr>
        <p:blipFill>
          <a:blip r:embed="rId5"/>
          <a:stretch>
            <a:fillRect/>
          </a:stretch>
        </p:blipFill>
        <p:spPr>
          <a:xfrm>
            <a:off x="858394" y="5503737"/>
            <a:ext cx="3330864" cy="1044318"/>
          </a:xfrm>
          <a:prstGeom prst="rect">
            <a:avLst/>
          </a:prstGeom>
        </p:spPr>
      </p:pic>
      <p:pic>
        <p:nvPicPr>
          <p:cNvPr id="10" name="Picture 2" descr="Thinkful and UTC to Train Tennesee's Next Tech Workforce">
            <a:extLst>
              <a:ext uri="{FF2B5EF4-FFF2-40B4-BE49-F238E27FC236}">
                <a16:creationId xmlns:a16="http://schemas.microsoft.com/office/drawing/2014/main" id="{470B042D-C2F6-A64A-9AC1-8D4E5382741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36949" b="37685"/>
          <a:stretch/>
        </p:blipFill>
        <p:spPr bwMode="auto">
          <a:xfrm>
            <a:off x="858394" y="4444186"/>
            <a:ext cx="3526309" cy="894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8633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9314" y="899886"/>
            <a:ext cx="11161486" cy="276999"/>
          </a:xfrm>
          <a:prstGeom prst="rect">
            <a:avLst/>
          </a:prstGeom>
        </p:spPr>
        <p:txBody>
          <a:bodyPr wrap="square">
            <a:spAutoFit/>
          </a:bodyPr>
          <a:lstStyle/>
          <a:p>
            <a:r>
              <a:rPr lang="en-US" sz="1200" dirty="0">
                <a:latin typeface="Times New Roman" panose="02020603050405020304" pitchFamily="18" charset="0"/>
                <a:ea typeface="+mn-lt"/>
                <a:cs typeface="Times New Roman" panose="02020603050405020304" pitchFamily="18" charset="0"/>
              </a:rPr>
              <a:t>Problem 4 - Tools for measuring/reporting location based GHG savings based on Valley generation mix (not national averages)</a:t>
            </a:r>
            <a:endParaRPr lang="en-US" sz="1200" dirty="0">
              <a:latin typeface="Times New Roman" panose="02020603050405020304" pitchFamily="18" charset="0"/>
              <a:cs typeface="Times New Roman" panose="02020603050405020304" pitchFamily="18" charset="0"/>
            </a:endParaRPr>
          </a:p>
        </p:txBody>
      </p:sp>
      <p:sp>
        <p:nvSpPr>
          <p:cNvPr id="10" name="Subtitle 2"/>
          <p:cNvSpPr txBox="1">
            <a:spLocks/>
          </p:cNvSpPr>
          <p:nvPr/>
        </p:nvSpPr>
        <p:spPr>
          <a:xfrm>
            <a:off x="319314" y="307558"/>
            <a:ext cx="8316686" cy="5923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EV Charging Datasets and Potential Projects</a:t>
            </a:r>
          </a:p>
        </p:txBody>
      </p:sp>
      <p:grpSp>
        <p:nvGrpSpPr>
          <p:cNvPr id="62" name="Group 61"/>
          <p:cNvGrpSpPr/>
          <p:nvPr/>
        </p:nvGrpSpPr>
        <p:grpSpPr>
          <a:xfrm>
            <a:off x="4459093" y="2537923"/>
            <a:ext cx="7372052" cy="3192780"/>
            <a:chOff x="3098801" y="3596640"/>
            <a:chExt cx="7372052" cy="3192780"/>
          </a:xfrm>
        </p:grpSpPr>
        <p:grpSp>
          <p:nvGrpSpPr>
            <p:cNvPr id="59" name="Group 58"/>
            <p:cNvGrpSpPr/>
            <p:nvPr/>
          </p:nvGrpSpPr>
          <p:grpSpPr>
            <a:xfrm>
              <a:off x="3098801" y="3596640"/>
              <a:ext cx="7372052" cy="3192780"/>
              <a:chOff x="3098801" y="3596640"/>
              <a:chExt cx="7372052" cy="3192780"/>
            </a:xfrm>
          </p:grpSpPr>
          <p:cxnSp>
            <p:nvCxnSpPr>
              <p:cNvPr id="24" name="Straight Connector 23"/>
              <p:cNvCxnSpPr/>
              <p:nvPr/>
            </p:nvCxnSpPr>
            <p:spPr>
              <a:xfrm>
                <a:off x="6928395" y="3596640"/>
                <a:ext cx="0" cy="3192780"/>
              </a:xfrm>
              <a:prstGeom prst="line">
                <a:avLst/>
              </a:prstGeom>
              <a:ln w="38100">
                <a:prstDash val="dashDot"/>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5767253" y="5206285"/>
                <a:ext cx="2322286" cy="83165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r>
                  <a:rPr lang="en-GB" dirty="0"/>
                  <a:t>EV Charging</a:t>
                </a:r>
                <a:endParaRPr lang="fa-IR" dirty="0"/>
              </a:p>
            </p:txBody>
          </p:sp>
          <p:sp>
            <p:nvSpPr>
              <p:cNvPr id="18" name="Cloud 17"/>
              <p:cNvSpPr/>
              <p:nvPr/>
            </p:nvSpPr>
            <p:spPr>
              <a:xfrm>
                <a:off x="3098801" y="3758528"/>
                <a:ext cx="1442318" cy="1112611"/>
              </a:xfrm>
              <a:prstGeom prst="cloud">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GB" sz="1400" dirty="0"/>
                  <a:t>CO2 injection</a:t>
                </a:r>
                <a:endParaRPr lang="fa-IR" sz="1400" dirty="0"/>
              </a:p>
            </p:txBody>
          </p:sp>
          <p:sp>
            <p:nvSpPr>
              <p:cNvPr id="19" name="Cloud 18"/>
              <p:cNvSpPr/>
              <p:nvPr/>
            </p:nvSpPr>
            <p:spPr>
              <a:xfrm>
                <a:off x="4625890" y="3971253"/>
                <a:ext cx="1452761" cy="1098136"/>
              </a:xfrm>
              <a:prstGeom prst="cloud">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GB" sz="1200" dirty="0"/>
                  <a:t>CO2 reduction by EV Using</a:t>
                </a:r>
                <a:endParaRPr lang="fa-IR" sz="1200" dirty="0"/>
              </a:p>
            </p:txBody>
          </p:sp>
          <p:sp>
            <p:nvSpPr>
              <p:cNvPr id="25" name="Rectangle 24"/>
              <p:cNvSpPr/>
              <p:nvPr/>
            </p:nvSpPr>
            <p:spPr>
              <a:xfrm>
                <a:off x="3175000" y="5206285"/>
                <a:ext cx="1278047" cy="8316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GB" sz="1600" dirty="0"/>
                  <a:t>Energy required</a:t>
                </a:r>
                <a:endParaRPr lang="fa-IR" sz="1600" dirty="0"/>
              </a:p>
            </p:txBody>
          </p:sp>
          <p:sp>
            <p:nvSpPr>
              <p:cNvPr id="26" name="Rectangle 25"/>
              <p:cNvSpPr/>
              <p:nvPr/>
            </p:nvSpPr>
            <p:spPr>
              <a:xfrm>
                <a:off x="9187844" y="5206285"/>
                <a:ext cx="1283009" cy="8316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GB" dirty="0"/>
                  <a:t>Energy yield</a:t>
                </a:r>
                <a:endParaRPr lang="fa-IR" dirty="0"/>
              </a:p>
            </p:txBody>
          </p:sp>
          <p:cxnSp>
            <p:nvCxnSpPr>
              <p:cNvPr id="28" name="Curved Connector 27"/>
              <p:cNvCxnSpPr>
                <a:stCxn id="19" idx="1"/>
              </p:cNvCxnSpPr>
              <p:nvPr/>
            </p:nvCxnSpPr>
            <p:spPr>
              <a:xfrm rot="16200000" flipH="1">
                <a:off x="5414172" y="5006319"/>
                <a:ext cx="291178" cy="414980"/>
              </a:xfrm>
              <a:prstGeom prst="curvedConnector2">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5" idx="0"/>
              </p:cNvCxnSpPr>
              <p:nvPr/>
            </p:nvCxnSpPr>
            <p:spPr>
              <a:xfrm flipH="1" flipV="1">
                <a:off x="3811544" y="4871139"/>
                <a:ext cx="2480" cy="335146"/>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5" idx="3"/>
                <a:endCxn id="20" idx="1"/>
              </p:cNvCxnSpPr>
              <p:nvPr/>
            </p:nvCxnSpPr>
            <p:spPr>
              <a:xfrm>
                <a:off x="4453047" y="5622114"/>
                <a:ext cx="1314206" cy="0"/>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0" idx="3"/>
                <a:endCxn id="26" idx="1"/>
              </p:cNvCxnSpPr>
              <p:nvPr/>
            </p:nvCxnSpPr>
            <p:spPr>
              <a:xfrm>
                <a:off x="8089539" y="5622114"/>
                <a:ext cx="1098305" cy="0"/>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Cloud 35"/>
              <p:cNvSpPr/>
              <p:nvPr/>
            </p:nvSpPr>
            <p:spPr>
              <a:xfrm>
                <a:off x="8229600" y="3895359"/>
                <a:ext cx="1522401" cy="1092554"/>
              </a:xfrm>
              <a:prstGeom prst="cloud">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GB" dirty="0"/>
                  <a:t>Net CO2</a:t>
                </a:r>
                <a:endParaRPr lang="fa-IR" dirty="0"/>
              </a:p>
            </p:txBody>
          </p:sp>
          <p:cxnSp>
            <p:nvCxnSpPr>
              <p:cNvPr id="37" name="Curved Connector 36"/>
              <p:cNvCxnSpPr/>
              <p:nvPr/>
            </p:nvCxnSpPr>
            <p:spPr>
              <a:xfrm flipV="1">
                <a:off x="8109241" y="4975783"/>
                <a:ext cx="793016" cy="383616"/>
              </a:xfrm>
              <a:prstGeom prst="curvedConnector3">
                <a:avLst>
                  <a:gd name="adj1" fmla="val 59609"/>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60" name="TextBox 59"/>
            <p:cNvSpPr txBox="1"/>
            <p:nvPr/>
          </p:nvSpPr>
          <p:spPr>
            <a:xfrm>
              <a:off x="6321422" y="6324600"/>
              <a:ext cx="364202" cy="369332"/>
            </a:xfrm>
            <a:prstGeom prst="rect">
              <a:avLst/>
            </a:prstGeom>
            <a:noFill/>
          </p:spPr>
          <p:txBody>
            <a:bodyPr wrap="none" rtlCol="1">
              <a:spAutoFit/>
            </a:bodyPr>
            <a:lstStyle/>
            <a:p>
              <a:r>
                <a:rPr lang="en-GB" dirty="0"/>
                <a:t>In</a:t>
              </a:r>
              <a:endParaRPr lang="fa-IR" dirty="0"/>
            </a:p>
          </p:txBody>
        </p:sp>
        <p:sp>
          <p:nvSpPr>
            <p:cNvPr id="61" name="TextBox 60"/>
            <p:cNvSpPr txBox="1"/>
            <p:nvPr/>
          </p:nvSpPr>
          <p:spPr>
            <a:xfrm>
              <a:off x="7107667" y="6324600"/>
              <a:ext cx="535724" cy="369332"/>
            </a:xfrm>
            <a:prstGeom prst="rect">
              <a:avLst/>
            </a:prstGeom>
            <a:noFill/>
          </p:spPr>
          <p:txBody>
            <a:bodyPr wrap="none" rtlCol="1">
              <a:spAutoFit/>
            </a:bodyPr>
            <a:lstStyle/>
            <a:p>
              <a:r>
                <a:rPr lang="en-GB" dirty="0"/>
                <a:t>Out</a:t>
              </a:r>
              <a:endParaRPr lang="fa-IR" dirty="0"/>
            </a:p>
          </p:txBody>
        </p:sp>
      </p:grpSp>
      <p:sp>
        <p:nvSpPr>
          <p:cNvPr id="63" name="Rectangle 62"/>
          <p:cNvSpPr/>
          <p:nvPr/>
        </p:nvSpPr>
        <p:spPr>
          <a:xfrm>
            <a:off x="74245" y="2092037"/>
            <a:ext cx="3789777" cy="4401205"/>
          </a:xfrm>
          <a:prstGeom prst="rect">
            <a:avLst/>
          </a:prstGeom>
          <a:noFill/>
          <a:ln>
            <a:noFill/>
          </a:ln>
        </p:spPr>
        <p:txBody>
          <a:bodyPr wrap="square" lIns="91440" tIns="45720" rIns="91440" bIns="45720" anchor="t">
            <a:spAutoFit/>
          </a:bodyPr>
          <a:lstStyle/>
          <a:p>
            <a:pPr algn="just"/>
            <a:endParaRPr lang="en-US" sz="1400" dirty="0">
              <a:latin typeface="Times New Roman"/>
              <a:ea typeface="Calibri"/>
              <a:cs typeface="Times New Roman"/>
            </a:endParaRPr>
          </a:p>
          <a:p>
            <a:pPr algn="just"/>
            <a:r>
              <a:rPr lang="en-US" sz="1400" dirty="0">
                <a:solidFill>
                  <a:srgbClr val="00B050"/>
                </a:solidFill>
                <a:latin typeface="Times New Roman"/>
                <a:cs typeface="Times New Roman"/>
              </a:rPr>
              <a:t>Saved GHG Emissions in Transportation Mode:</a:t>
            </a:r>
            <a:endParaRPr lang="en-US" sz="1400" dirty="0">
              <a:solidFill>
                <a:srgbClr val="00B050"/>
              </a:solidFill>
              <a:ea typeface="Calibri"/>
              <a:cs typeface="Calibri"/>
            </a:endParaRPr>
          </a:p>
          <a:p>
            <a:pPr marL="285750" indent="-285750" algn="just">
              <a:buFont typeface="Calibri"/>
              <a:buChar char="-"/>
            </a:pPr>
            <a:r>
              <a:rPr lang="en-US" sz="1400" dirty="0">
                <a:solidFill>
                  <a:srgbClr val="00B050"/>
                </a:solidFill>
                <a:latin typeface="Times New Roman"/>
                <a:cs typeface="Times New Roman"/>
              </a:rPr>
              <a:t>Using EVs instead of ICE Vehicles: not burning gasoline</a:t>
            </a:r>
          </a:p>
          <a:p>
            <a:pPr algn="just"/>
            <a:endParaRPr lang="en-US" sz="1400" dirty="0">
              <a:latin typeface="Times New Roman"/>
              <a:cs typeface="Times New Roman"/>
            </a:endParaRPr>
          </a:p>
          <a:p>
            <a:pPr algn="just"/>
            <a:r>
              <a:rPr lang="en-US" sz="1400" dirty="0">
                <a:solidFill>
                  <a:srgbClr val="C00000"/>
                </a:solidFill>
                <a:latin typeface="Times New Roman"/>
                <a:cs typeface="Times New Roman"/>
              </a:rPr>
              <a:t>Additional GHG Emissions in Charging Mode:</a:t>
            </a:r>
            <a:endParaRPr lang="en-US" sz="1400" dirty="0">
              <a:solidFill>
                <a:srgbClr val="C00000"/>
              </a:solidFill>
              <a:ea typeface="Calibri"/>
              <a:cs typeface="Calibri"/>
            </a:endParaRPr>
          </a:p>
          <a:p>
            <a:pPr marL="285750" indent="-285750" algn="just">
              <a:buFont typeface="Calibri"/>
              <a:buChar char="-"/>
            </a:pPr>
            <a:r>
              <a:rPr lang="en-US" sz="1400" dirty="0">
                <a:solidFill>
                  <a:srgbClr val="C00000"/>
                </a:solidFill>
                <a:latin typeface="Times New Roman"/>
                <a:cs typeface="Times New Roman"/>
              </a:rPr>
              <a:t>Emissions due to electricity generations in power plants</a:t>
            </a:r>
          </a:p>
          <a:p>
            <a:pPr algn="just"/>
            <a:endParaRPr lang="en-US" sz="1400" dirty="0">
              <a:latin typeface="Times New Roman"/>
              <a:cs typeface="Times New Roman"/>
            </a:endParaRPr>
          </a:p>
          <a:p>
            <a:pPr algn="just"/>
            <a:r>
              <a:rPr lang="en-US" sz="1400" dirty="0">
                <a:latin typeface="Times New Roman"/>
                <a:cs typeface="Times New Roman"/>
              </a:rPr>
              <a:t>Common Practice and Caveat:</a:t>
            </a:r>
            <a:endParaRPr lang="en-US" sz="1400" dirty="0">
              <a:latin typeface="Calibri"/>
              <a:ea typeface="Calibri"/>
              <a:cs typeface="Calibri"/>
            </a:endParaRPr>
          </a:p>
          <a:p>
            <a:pPr marL="285750" indent="-285750" algn="just">
              <a:buFont typeface="Calibri"/>
              <a:buChar char="-"/>
            </a:pPr>
            <a:r>
              <a:rPr lang="en-US" sz="1400" dirty="0">
                <a:latin typeface="Times New Roman"/>
                <a:cs typeface="Times New Roman"/>
              </a:rPr>
              <a:t>GHG saving models often consider national average: one number for all regions at all times</a:t>
            </a:r>
            <a:endParaRPr lang="en-US"/>
          </a:p>
          <a:p>
            <a:pPr marL="285750" indent="-285750" algn="just">
              <a:buFont typeface="Calibri"/>
              <a:buChar char="-"/>
            </a:pPr>
            <a:r>
              <a:rPr lang="en-US" sz="1400" dirty="0">
                <a:latin typeface="Times New Roman"/>
                <a:cs typeface="Times New Roman"/>
              </a:rPr>
              <a:t>GHG emission varies with generation mix in different grids at different times</a:t>
            </a:r>
          </a:p>
          <a:p>
            <a:pPr algn="just"/>
            <a:endParaRPr lang="en-US" sz="1400" dirty="0">
              <a:latin typeface="Times New Roman"/>
              <a:cs typeface="Times New Roman"/>
            </a:endParaRPr>
          </a:p>
          <a:p>
            <a:pPr algn="just"/>
            <a:r>
              <a:rPr lang="en-US" sz="1400" dirty="0">
                <a:latin typeface="Times New Roman"/>
                <a:cs typeface="Times New Roman"/>
              </a:rPr>
              <a:t>Our Goal:</a:t>
            </a:r>
          </a:p>
          <a:p>
            <a:pPr marL="285750" indent="-285750" algn="just">
              <a:buFont typeface="Calibri"/>
              <a:buChar char="-"/>
            </a:pPr>
            <a:r>
              <a:rPr lang="en-US" sz="1400" dirty="0">
                <a:latin typeface="Times New Roman"/>
                <a:cs typeface="Times New Roman"/>
              </a:rPr>
              <a:t>Develop a model to quantify net CO2 reduction due to EV charging considering regional hourly energy mix</a:t>
            </a:r>
            <a:endParaRPr lang="en-US">
              <a:ea typeface="Calibri" panose="020F0502020204030204"/>
              <a:cs typeface="Calibri" panose="020F0502020204030204"/>
            </a:endParaRPr>
          </a:p>
        </p:txBody>
      </p:sp>
      <p:sp>
        <p:nvSpPr>
          <p:cNvPr id="2" name="TextBox 1">
            <a:extLst>
              <a:ext uri="{FF2B5EF4-FFF2-40B4-BE49-F238E27FC236}">
                <a16:creationId xmlns:a16="http://schemas.microsoft.com/office/drawing/2014/main" id="{AE158687-0F0A-4559-B880-2BBAD310FFEE}"/>
              </a:ext>
            </a:extLst>
          </p:cNvPr>
          <p:cNvSpPr txBox="1"/>
          <p:nvPr/>
        </p:nvSpPr>
        <p:spPr>
          <a:xfrm>
            <a:off x="353818" y="1716532"/>
            <a:ext cx="293022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Overview and Methodology:</a:t>
            </a:r>
          </a:p>
        </p:txBody>
      </p:sp>
    </p:spTree>
    <p:extLst>
      <p:ext uri="{BB962C8B-B14F-4D97-AF65-F5344CB8AC3E}">
        <p14:creationId xmlns:p14="http://schemas.microsoft.com/office/powerpoint/2010/main" val="35724200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2935360" y="1865435"/>
            <a:ext cx="6531228" cy="3047981"/>
            <a:chOff x="1287262" y="1513194"/>
            <a:chExt cx="9420068" cy="3161699"/>
          </a:xfrm>
        </p:grpSpPr>
        <p:pic>
          <p:nvPicPr>
            <p:cNvPr id="22" name="Picture 21">
              <a:extLst>
                <a:ext uri="{FF2B5EF4-FFF2-40B4-BE49-F238E27FC236}">
                  <a16:creationId xmlns:a16="http://schemas.microsoft.com/office/drawing/2014/main" id="{93A5A9D0-3C02-4342-A9ED-2CBF5BB26879}"/>
                </a:ext>
              </a:extLst>
            </p:cNvPr>
            <p:cNvPicPr>
              <a:picLocks noChangeAspect="1"/>
            </p:cNvPicPr>
            <p:nvPr/>
          </p:nvPicPr>
          <p:blipFill>
            <a:blip r:embed="rId3"/>
            <a:stretch>
              <a:fillRect/>
            </a:stretch>
          </p:blipFill>
          <p:spPr>
            <a:xfrm>
              <a:off x="1287262" y="1513194"/>
              <a:ext cx="9420067" cy="1854532"/>
            </a:xfrm>
            <a:prstGeom prst="rect">
              <a:avLst/>
            </a:prstGeom>
          </p:spPr>
        </p:pic>
        <p:sp>
          <p:nvSpPr>
            <p:cNvPr id="23" name="Left Brace 22">
              <a:extLst>
                <a:ext uri="{FF2B5EF4-FFF2-40B4-BE49-F238E27FC236}">
                  <a16:creationId xmlns:a16="http://schemas.microsoft.com/office/drawing/2014/main" id="{1B48AFE4-BD96-497C-A19D-BEF248589E2D}"/>
                </a:ext>
              </a:extLst>
            </p:cNvPr>
            <p:cNvSpPr/>
            <p:nvPr/>
          </p:nvSpPr>
          <p:spPr>
            <a:xfrm rot="16200000">
              <a:off x="5909013" y="-577267"/>
              <a:ext cx="379899" cy="9216735"/>
            </a:xfrm>
            <a:prstGeom prst="lef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a:latin typeface="+mj-lt"/>
              </a:endParaRPr>
            </a:p>
          </p:txBody>
        </p:sp>
        <p:sp>
          <p:nvSpPr>
            <p:cNvPr id="24" name="TextBox 23">
              <a:extLst>
                <a:ext uri="{FF2B5EF4-FFF2-40B4-BE49-F238E27FC236}">
                  <a16:creationId xmlns:a16="http://schemas.microsoft.com/office/drawing/2014/main" id="{C5D76013-F565-4801-8A2D-A9925FF73F8D}"/>
                </a:ext>
              </a:extLst>
            </p:cNvPr>
            <p:cNvSpPr txBox="1"/>
            <p:nvPr/>
          </p:nvSpPr>
          <p:spPr>
            <a:xfrm>
              <a:off x="4572390" y="4323708"/>
              <a:ext cx="3225811" cy="351185"/>
            </a:xfrm>
            <a:prstGeom prst="rect">
              <a:avLst/>
            </a:prstGeom>
            <a:noFill/>
          </p:spPr>
          <p:txBody>
            <a:bodyPr wrap="square">
              <a:spAutoFit/>
            </a:bodyPr>
            <a:lstStyle/>
            <a:p>
              <a:r>
                <a:rPr lang="en-US" sz="1600" dirty="0">
                  <a:solidFill>
                    <a:srgbClr val="00B0F0"/>
                  </a:solidFill>
                  <a:effectLst/>
                  <a:latin typeface="+mj-lt"/>
                  <a:ea typeface="Calibri" panose="020F0502020204030204" pitchFamily="34" charset="0"/>
                  <a:cs typeface="Arial" panose="020B0604020202020204" pitchFamily="34" charset="0"/>
                </a:rPr>
                <a:t>Well to wheel (WTW)</a:t>
              </a:r>
              <a:endParaRPr lang="en-US" sz="1600" dirty="0">
                <a:solidFill>
                  <a:srgbClr val="00B0F0"/>
                </a:solidFill>
                <a:latin typeface="+mj-lt"/>
              </a:endParaRPr>
            </a:p>
          </p:txBody>
        </p:sp>
        <p:sp>
          <p:nvSpPr>
            <p:cNvPr id="25" name="Left Brace 24">
              <a:extLst>
                <a:ext uri="{FF2B5EF4-FFF2-40B4-BE49-F238E27FC236}">
                  <a16:creationId xmlns:a16="http://schemas.microsoft.com/office/drawing/2014/main" id="{F95C51F1-8E0D-4F03-A9CE-84CE8CF5CBD1}"/>
                </a:ext>
              </a:extLst>
            </p:cNvPr>
            <p:cNvSpPr/>
            <p:nvPr/>
          </p:nvSpPr>
          <p:spPr>
            <a:xfrm rot="16200000">
              <a:off x="4782680" y="273628"/>
              <a:ext cx="536572" cy="6854417"/>
            </a:xfrm>
            <a:prstGeom prst="lef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a:latin typeface="+mj-lt"/>
              </a:endParaRPr>
            </a:p>
          </p:txBody>
        </p:sp>
        <p:sp>
          <p:nvSpPr>
            <p:cNvPr id="26" name="TextBox 25">
              <a:extLst>
                <a:ext uri="{FF2B5EF4-FFF2-40B4-BE49-F238E27FC236}">
                  <a16:creationId xmlns:a16="http://schemas.microsoft.com/office/drawing/2014/main" id="{4B5EA522-A762-46D7-9D04-13EC561D85A4}"/>
                </a:ext>
              </a:extLst>
            </p:cNvPr>
            <p:cNvSpPr txBox="1"/>
            <p:nvPr/>
          </p:nvSpPr>
          <p:spPr>
            <a:xfrm>
              <a:off x="3587956" y="3388948"/>
              <a:ext cx="3024809" cy="351185"/>
            </a:xfrm>
            <a:prstGeom prst="rect">
              <a:avLst/>
            </a:prstGeom>
            <a:noFill/>
          </p:spPr>
          <p:txBody>
            <a:bodyPr wrap="square">
              <a:spAutoFit/>
            </a:bodyPr>
            <a:lstStyle/>
            <a:p>
              <a:r>
                <a:rPr lang="en-US" sz="1600" b="0" i="0" dirty="0">
                  <a:solidFill>
                    <a:srgbClr val="00B0F0"/>
                  </a:solidFill>
                  <a:effectLst/>
                  <a:latin typeface="+mj-lt"/>
                  <a:ea typeface="Calibri" panose="020F0502020204030204" pitchFamily="34" charset="0"/>
                  <a:cs typeface="Arial" panose="020B0604020202020204" pitchFamily="34" charset="0"/>
                </a:rPr>
                <a:t>Well-To-Tank (WTT)</a:t>
              </a:r>
              <a:endParaRPr lang="en-US" sz="1600" dirty="0">
                <a:solidFill>
                  <a:srgbClr val="00B0F0"/>
                </a:solidFill>
                <a:latin typeface="+mj-lt"/>
              </a:endParaRPr>
            </a:p>
          </p:txBody>
        </p:sp>
        <p:sp>
          <p:nvSpPr>
            <p:cNvPr id="27" name="Left Brace 26">
              <a:extLst>
                <a:ext uri="{FF2B5EF4-FFF2-40B4-BE49-F238E27FC236}">
                  <a16:creationId xmlns:a16="http://schemas.microsoft.com/office/drawing/2014/main" id="{84A93D88-DC2B-44F4-8553-C142D9B496B2}"/>
                </a:ext>
              </a:extLst>
            </p:cNvPr>
            <p:cNvSpPr/>
            <p:nvPr/>
          </p:nvSpPr>
          <p:spPr>
            <a:xfrm rot="16200000">
              <a:off x="9338489" y="2735816"/>
              <a:ext cx="536571" cy="1922938"/>
            </a:xfrm>
            <a:prstGeom prst="lef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a:latin typeface="+mj-lt"/>
              </a:endParaRPr>
            </a:p>
          </p:txBody>
        </p:sp>
        <p:sp>
          <p:nvSpPr>
            <p:cNvPr id="28" name="TextBox 27">
              <a:extLst>
                <a:ext uri="{FF2B5EF4-FFF2-40B4-BE49-F238E27FC236}">
                  <a16:creationId xmlns:a16="http://schemas.microsoft.com/office/drawing/2014/main" id="{DDEBE4FC-01D2-4109-B075-779D08F4F3C0}"/>
                </a:ext>
              </a:extLst>
            </p:cNvPr>
            <p:cNvSpPr txBox="1"/>
            <p:nvPr/>
          </p:nvSpPr>
          <p:spPr>
            <a:xfrm>
              <a:off x="8760702" y="3134506"/>
              <a:ext cx="1836275" cy="606593"/>
            </a:xfrm>
            <a:prstGeom prst="rect">
              <a:avLst/>
            </a:prstGeom>
            <a:noFill/>
          </p:spPr>
          <p:txBody>
            <a:bodyPr wrap="square">
              <a:spAutoFit/>
            </a:bodyPr>
            <a:lstStyle/>
            <a:p>
              <a:r>
                <a:rPr lang="en-US" sz="1600" b="0" i="0" dirty="0">
                  <a:solidFill>
                    <a:srgbClr val="00B0F0"/>
                  </a:solidFill>
                  <a:effectLst/>
                  <a:latin typeface="+mj-lt"/>
                  <a:ea typeface="Calibri" panose="020F0502020204030204" pitchFamily="34" charset="0"/>
                  <a:cs typeface="Arial" panose="020B0604020202020204" pitchFamily="34" charset="0"/>
                </a:rPr>
                <a:t>Tank-To-Wheel (TTW)</a:t>
              </a:r>
              <a:endParaRPr lang="en-US" sz="1600" dirty="0">
                <a:solidFill>
                  <a:srgbClr val="00B0F0"/>
                </a:solidFill>
                <a:latin typeface="+mj-lt"/>
              </a:endParaRPr>
            </a:p>
          </p:txBody>
        </p:sp>
      </p:grpSp>
      <mc:AlternateContent xmlns:mc="http://schemas.openxmlformats.org/markup-compatibility/2006" xmlns:a14="http://schemas.microsoft.com/office/drawing/2010/main">
        <mc:Choice Requires="a14">
          <p:sp>
            <p:nvSpPr>
              <p:cNvPr id="31" name="Object 20">
                <a:extLst>
                  <a:ext uri="{FF2B5EF4-FFF2-40B4-BE49-F238E27FC236}">
                    <a16:creationId xmlns:a16="http://schemas.microsoft.com/office/drawing/2014/main" id="{95C6E844-B7F8-4338-B1C3-A770482F8ADB}"/>
                  </a:ext>
                </a:extLst>
              </p:cNvPr>
              <p:cNvSpPr txBox="1"/>
              <p:nvPr/>
            </p:nvSpPr>
            <p:spPr>
              <a:xfrm>
                <a:off x="3273157" y="5228947"/>
                <a:ext cx="6207756" cy="1059717"/>
              </a:xfrm>
              <a:prstGeom prst="rect">
                <a:avLst/>
              </a:prstGeom>
            </p:spPr>
            <p:txBody>
              <a:bodyP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𝑔𝑎𝑠𝑜</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𝑊𝑇𝑊</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𝑔𝑎𝑠𝑜</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𝑊𝑇𝑇</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𝑔𝑎𝑠𝑜</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𝑇𝑇𝑊</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3</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708</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𝑔</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𝐶</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𝑂</m:t>
                              </m:r>
                            </m:e>
                            <m:sub>
                              <m:r>
                                <a:rPr lang="en-US" i="1">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𝑔</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𝑔𝑎𝑠𝑜𝑙𝑖𝑛𝑒</m:t>
                          </m:r>
                        </m:den>
                      </m:f>
                    </m:oMath>
                  </m:oMathPara>
                </a14:m>
                <a:endParaRPr lang="en-US" dirty="0"/>
              </a:p>
            </p:txBody>
          </p:sp>
        </mc:Choice>
        <mc:Fallback xmlns="">
          <p:sp>
            <p:nvSpPr>
              <p:cNvPr id="31" name="Object 20">
                <a:extLst>
                  <a:ext uri="{FF2B5EF4-FFF2-40B4-BE49-F238E27FC236}">
                    <a16:creationId xmlns:a16="http://schemas.microsoft.com/office/drawing/2014/main" id="{95C6E844-B7F8-4338-B1C3-A770482F8ADB}"/>
                  </a:ext>
                </a:extLst>
              </p:cNvPr>
              <p:cNvSpPr txBox="1">
                <a:spLocks noRot="1" noChangeAspect="1" noMove="1" noResize="1" noEditPoints="1" noAdjustHandles="1" noChangeArrowheads="1" noChangeShapeType="1" noTextEdit="1"/>
              </p:cNvSpPr>
              <p:nvPr/>
            </p:nvSpPr>
            <p:spPr>
              <a:xfrm>
                <a:off x="3273157" y="5228947"/>
                <a:ext cx="6207756" cy="1059717"/>
              </a:xfrm>
              <a:prstGeom prst="rect">
                <a:avLst/>
              </a:prstGeom>
              <a:blipFill>
                <a:blip r:embed="rId4"/>
                <a:stretch>
                  <a:fillRect/>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76B9A82F-762A-40B8-8B4D-E71B696CBF87}"/>
              </a:ext>
            </a:extLst>
          </p:cNvPr>
          <p:cNvSpPr/>
          <p:nvPr/>
        </p:nvSpPr>
        <p:spPr>
          <a:xfrm>
            <a:off x="200859" y="120588"/>
            <a:ext cx="11161486" cy="307777"/>
          </a:xfrm>
          <a:prstGeom prst="rect">
            <a:avLst/>
          </a:prstGeom>
        </p:spPr>
        <p:txBody>
          <a:bodyPr wrap="square">
            <a:spAutoFit/>
          </a:bodyPr>
          <a:lstStyle/>
          <a:p>
            <a:r>
              <a:rPr lang="en-US" sz="1400" dirty="0">
                <a:solidFill>
                  <a:schemeClr val="accent1">
                    <a:lumMod val="75000"/>
                  </a:schemeClr>
                </a:solidFill>
                <a:latin typeface="Times New Roman" panose="02020603050405020304" pitchFamily="18" charset="0"/>
                <a:ea typeface="+mn-lt"/>
                <a:cs typeface="Times New Roman" panose="02020603050405020304" pitchFamily="18" charset="0"/>
              </a:rPr>
              <a:t>Problem 4 - Tools for measuring/reporting location based GHG savings based on Valley generation mix (not national averages)</a:t>
            </a:r>
            <a:endParaRPr lang="en-US" sz="14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40E76090-D694-4D65-99D8-51DC27857D87}"/>
              </a:ext>
            </a:extLst>
          </p:cNvPr>
          <p:cNvSpPr txBox="1"/>
          <p:nvPr/>
        </p:nvSpPr>
        <p:spPr>
          <a:xfrm>
            <a:off x="336848" y="880631"/>
            <a:ext cx="6435427" cy="369332"/>
          </a:xfrm>
          <a:prstGeom prst="rect">
            <a:avLst/>
          </a:prstGeom>
          <a:noFill/>
        </p:spPr>
        <p:txBody>
          <a:bodyPr wrap="square" lIns="91440" tIns="45720" rIns="91440" bIns="45720" rtlCol="0" anchor="t">
            <a:spAutoFit/>
          </a:bodyPr>
          <a:lstStyle/>
          <a:p>
            <a:r>
              <a:rPr lang="en-US" dirty="0">
                <a:solidFill>
                  <a:srgbClr val="000000"/>
                </a:solidFill>
                <a:latin typeface="Times New Roman"/>
                <a:cs typeface="Times New Roman"/>
              </a:rPr>
              <a:t>GHG Emissions of Driving ICE Vehicles</a:t>
            </a:r>
            <a:endParaRPr lang="en-US" dirty="0"/>
          </a:p>
        </p:txBody>
      </p:sp>
    </p:spTree>
    <p:extLst>
      <p:ext uri="{BB962C8B-B14F-4D97-AF65-F5344CB8AC3E}">
        <p14:creationId xmlns:p14="http://schemas.microsoft.com/office/powerpoint/2010/main" val="1769955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7A7FD668-AD0F-4A46-8296-1227EE390962}"/>
              </a:ext>
            </a:extLst>
          </p:cNvPr>
          <p:cNvSpPr txBox="1"/>
          <p:nvPr/>
        </p:nvSpPr>
        <p:spPr>
          <a:xfrm>
            <a:off x="203696" y="6440524"/>
            <a:ext cx="11670188" cy="338554"/>
          </a:xfrm>
          <a:prstGeom prst="rect">
            <a:avLst/>
          </a:prstGeom>
          <a:noFill/>
        </p:spPr>
        <p:txBody>
          <a:bodyPr wrap="square">
            <a:spAutoFit/>
          </a:bodyPr>
          <a:lstStyle/>
          <a:p>
            <a:r>
              <a:rPr lang="en-US" sz="1600" b="0" i="0" dirty="0">
                <a:solidFill>
                  <a:schemeClr val="bg1">
                    <a:lumMod val="75000"/>
                  </a:schemeClr>
                </a:solidFill>
                <a:effectLst/>
                <a:latin typeface="+mj-lt"/>
              </a:rPr>
              <a:t>Comprehensive CO2 emissions analysis and optimization of plug-in hybrid electric vehicles, Journal of Automobile Engineering. 2023;</a:t>
            </a:r>
            <a:endParaRPr lang="en-US" sz="1600" dirty="0">
              <a:solidFill>
                <a:schemeClr val="bg1">
                  <a:lumMod val="75000"/>
                </a:schemeClr>
              </a:solidFill>
              <a:latin typeface="+mj-lt"/>
            </a:endParaRPr>
          </a:p>
        </p:txBody>
      </p:sp>
      <p:sp>
        <p:nvSpPr>
          <p:cNvPr id="16" name="Left Brace 15">
            <a:extLst>
              <a:ext uri="{FF2B5EF4-FFF2-40B4-BE49-F238E27FC236}">
                <a16:creationId xmlns:a16="http://schemas.microsoft.com/office/drawing/2014/main" id="{56FE9399-0D81-4EAB-930F-76E0233BC3E1}"/>
              </a:ext>
            </a:extLst>
          </p:cNvPr>
          <p:cNvSpPr/>
          <p:nvPr/>
        </p:nvSpPr>
        <p:spPr>
          <a:xfrm rot="16200000">
            <a:off x="6460735" y="824263"/>
            <a:ext cx="744227" cy="5433134"/>
          </a:xfrm>
          <a:prstGeom prst="lef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mj-lt"/>
            </a:endParaRPr>
          </a:p>
        </p:txBody>
      </p:sp>
      <p:sp>
        <p:nvSpPr>
          <p:cNvPr id="17" name="TextBox 16">
            <a:hlinkClick r:id="rId3"/>
            <a:extLst>
              <a:ext uri="{FF2B5EF4-FFF2-40B4-BE49-F238E27FC236}">
                <a16:creationId xmlns:a16="http://schemas.microsoft.com/office/drawing/2014/main" id="{903AEE19-3A25-45DE-A7BD-E396C003AE6F}"/>
              </a:ext>
            </a:extLst>
          </p:cNvPr>
          <p:cNvSpPr txBox="1"/>
          <p:nvPr/>
        </p:nvSpPr>
        <p:spPr>
          <a:xfrm>
            <a:off x="5789456" y="4013455"/>
            <a:ext cx="2087763" cy="338554"/>
          </a:xfrm>
          <a:prstGeom prst="rect">
            <a:avLst/>
          </a:prstGeom>
          <a:noFill/>
        </p:spPr>
        <p:txBody>
          <a:bodyPr wrap="square">
            <a:spAutoFit/>
          </a:bodyPr>
          <a:lstStyle/>
          <a:p>
            <a:r>
              <a:rPr lang="en-US" sz="1600" b="0" i="0"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Well-To-Tank (WTT)</a:t>
            </a:r>
            <a:endParaRPr lang="en-US" sz="1600" dirty="0">
              <a:solidFill>
                <a:srgbClr val="00B0F0"/>
              </a:solidFill>
              <a:latin typeface="Times New Roman" panose="02020603050405020304" pitchFamily="18" charset="0"/>
              <a:cs typeface="Times New Roman" panose="02020603050405020304" pitchFamily="18" charset="0"/>
            </a:endParaRPr>
          </a:p>
        </p:txBody>
      </p:sp>
      <p:pic>
        <p:nvPicPr>
          <p:cNvPr id="18" name="Picture 17">
            <a:extLst>
              <a:ext uri="{FF2B5EF4-FFF2-40B4-BE49-F238E27FC236}">
                <a16:creationId xmlns:a16="http://schemas.microsoft.com/office/drawing/2014/main" id="{EFBC9C6E-8E5A-4331-B309-9BD137A6BB1C}"/>
              </a:ext>
            </a:extLst>
          </p:cNvPr>
          <p:cNvPicPr>
            <a:picLocks noChangeAspect="1"/>
          </p:cNvPicPr>
          <p:nvPr/>
        </p:nvPicPr>
        <p:blipFill>
          <a:blip r:embed="rId4"/>
          <a:stretch>
            <a:fillRect/>
          </a:stretch>
        </p:blipFill>
        <p:spPr>
          <a:xfrm>
            <a:off x="4188749" y="1805297"/>
            <a:ext cx="7380335" cy="1300913"/>
          </a:xfrm>
          <a:prstGeom prst="rect">
            <a:avLst/>
          </a:prstGeom>
        </p:spPr>
      </p:pic>
      <p:sp>
        <p:nvSpPr>
          <p:cNvPr id="12" name="Rectangle 11">
            <a:extLst>
              <a:ext uri="{FF2B5EF4-FFF2-40B4-BE49-F238E27FC236}">
                <a16:creationId xmlns:a16="http://schemas.microsoft.com/office/drawing/2014/main" id="{6743FC82-4CE3-4EBF-9CC1-F6F5DC45FAAC}"/>
              </a:ext>
            </a:extLst>
          </p:cNvPr>
          <p:cNvSpPr/>
          <p:nvPr/>
        </p:nvSpPr>
        <p:spPr>
          <a:xfrm>
            <a:off x="200859" y="120588"/>
            <a:ext cx="11161486" cy="307777"/>
          </a:xfrm>
          <a:prstGeom prst="rect">
            <a:avLst/>
          </a:prstGeom>
        </p:spPr>
        <p:txBody>
          <a:bodyPr wrap="square">
            <a:spAutoFit/>
          </a:bodyPr>
          <a:lstStyle/>
          <a:p>
            <a:r>
              <a:rPr lang="en-US" sz="1400" dirty="0">
                <a:solidFill>
                  <a:schemeClr val="accent1">
                    <a:lumMod val="75000"/>
                  </a:schemeClr>
                </a:solidFill>
                <a:latin typeface="Times New Roman" panose="02020603050405020304" pitchFamily="18" charset="0"/>
                <a:ea typeface="+mn-lt"/>
                <a:cs typeface="Times New Roman" panose="02020603050405020304" pitchFamily="18" charset="0"/>
              </a:rPr>
              <a:t>Problem 4 - Tools for measuring/reporting location based GHG savings based on Valley generation mix (not national averages)</a:t>
            </a:r>
            <a:endParaRPr lang="en-US" sz="1400"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2" name="Picture 1" descr="A diagram of electricity&#10;&#10;Description automatically generated">
            <a:extLst>
              <a:ext uri="{FF2B5EF4-FFF2-40B4-BE49-F238E27FC236}">
                <a16:creationId xmlns:a16="http://schemas.microsoft.com/office/drawing/2014/main" id="{5515B4F3-77C2-5E05-B636-1A89365BA5EF}"/>
              </a:ext>
            </a:extLst>
          </p:cNvPr>
          <p:cNvPicPr>
            <a:picLocks noChangeAspect="1"/>
          </p:cNvPicPr>
          <p:nvPr/>
        </p:nvPicPr>
        <p:blipFill rotWithShape="1">
          <a:blip r:embed="rId5"/>
          <a:srcRect t="38356" b="274"/>
          <a:stretch/>
        </p:blipFill>
        <p:spPr>
          <a:xfrm>
            <a:off x="200025" y="4551293"/>
            <a:ext cx="5067300" cy="1758319"/>
          </a:xfrm>
          <a:prstGeom prst="rect">
            <a:avLst/>
          </a:prstGeom>
        </p:spPr>
      </p:pic>
      <p:pic>
        <p:nvPicPr>
          <p:cNvPr id="3" name="Picture 2" descr="A diagram of electricity&#10;&#10;Description automatically generated">
            <a:extLst>
              <a:ext uri="{FF2B5EF4-FFF2-40B4-BE49-F238E27FC236}">
                <a16:creationId xmlns:a16="http://schemas.microsoft.com/office/drawing/2014/main" id="{C9EF58D4-018B-DCB1-C160-6B3558977880}"/>
              </a:ext>
            </a:extLst>
          </p:cNvPr>
          <p:cNvPicPr>
            <a:picLocks noChangeAspect="1"/>
          </p:cNvPicPr>
          <p:nvPr/>
        </p:nvPicPr>
        <p:blipFill rotWithShape="1">
          <a:blip r:embed="rId5"/>
          <a:srcRect b="62740"/>
          <a:stretch/>
        </p:blipFill>
        <p:spPr>
          <a:xfrm>
            <a:off x="5781675" y="4551293"/>
            <a:ext cx="6096000" cy="1293087"/>
          </a:xfrm>
          <a:prstGeom prst="rect">
            <a:avLst/>
          </a:prstGeom>
        </p:spPr>
      </p:pic>
      <p:sp>
        <p:nvSpPr>
          <p:cNvPr id="5" name="TextBox 4">
            <a:extLst>
              <a:ext uri="{FF2B5EF4-FFF2-40B4-BE49-F238E27FC236}">
                <a16:creationId xmlns:a16="http://schemas.microsoft.com/office/drawing/2014/main" id="{776E822D-83E5-F743-E68C-50878DC101C4}"/>
              </a:ext>
            </a:extLst>
          </p:cNvPr>
          <p:cNvSpPr txBox="1"/>
          <p:nvPr/>
        </p:nvSpPr>
        <p:spPr>
          <a:xfrm>
            <a:off x="336848" y="880631"/>
            <a:ext cx="6435427" cy="369332"/>
          </a:xfrm>
          <a:prstGeom prst="rect">
            <a:avLst/>
          </a:prstGeom>
          <a:noFill/>
        </p:spPr>
        <p:txBody>
          <a:bodyPr wrap="square" lIns="91440" tIns="45720" rIns="91440" bIns="45720" rtlCol="0" anchor="t">
            <a:spAutoFit/>
          </a:bodyPr>
          <a:lstStyle/>
          <a:p>
            <a:r>
              <a:rPr lang="en-US" dirty="0">
                <a:solidFill>
                  <a:srgbClr val="000000"/>
                </a:solidFill>
                <a:latin typeface="Times New Roman"/>
                <a:cs typeface="Times New Roman"/>
              </a:rPr>
              <a:t>GHG Emissions of Driving EV</a:t>
            </a:r>
            <a:endParaRPr lang="en-US" dirty="0"/>
          </a:p>
        </p:txBody>
      </p:sp>
      <p:pic>
        <p:nvPicPr>
          <p:cNvPr id="9" name="Picture 8" descr="A blue circle with icons&#10;&#10;Description automatically generated">
            <a:extLst>
              <a:ext uri="{FF2B5EF4-FFF2-40B4-BE49-F238E27FC236}">
                <a16:creationId xmlns:a16="http://schemas.microsoft.com/office/drawing/2014/main" id="{ACFF4DCD-5053-7CE8-DA71-2907DD8599BA}"/>
              </a:ext>
            </a:extLst>
          </p:cNvPr>
          <p:cNvPicPr>
            <a:picLocks noChangeAspect="1"/>
          </p:cNvPicPr>
          <p:nvPr/>
        </p:nvPicPr>
        <p:blipFill>
          <a:blip r:embed="rId6"/>
          <a:stretch>
            <a:fillRect/>
          </a:stretch>
        </p:blipFill>
        <p:spPr>
          <a:xfrm>
            <a:off x="994410" y="1323975"/>
            <a:ext cx="2745105" cy="2686050"/>
          </a:xfrm>
          <a:prstGeom prst="rect">
            <a:avLst/>
          </a:prstGeom>
        </p:spPr>
      </p:pic>
    </p:spTree>
    <p:extLst>
      <p:ext uri="{BB962C8B-B14F-4D97-AF65-F5344CB8AC3E}">
        <p14:creationId xmlns:p14="http://schemas.microsoft.com/office/powerpoint/2010/main" val="1382296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descr="Person charging a car">
            <a:extLst>
              <a:ext uri="{FF2B5EF4-FFF2-40B4-BE49-F238E27FC236}">
                <a16:creationId xmlns:a16="http://schemas.microsoft.com/office/drawing/2014/main" id="{4160BEAC-40DF-0710-0613-9D409C9EF9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004" r="8" b="8"/>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17352C4-F264-BCCE-868A-621FDE6BEA2C}"/>
              </a:ext>
            </a:extLst>
          </p:cNvPr>
          <p:cNvSpPr txBox="1"/>
          <p:nvPr/>
        </p:nvSpPr>
        <p:spPr>
          <a:xfrm>
            <a:off x="5890126" y="2221155"/>
            <a:ext cx="5859052" cy="1013751"/>
          </a:xfrm>
          <a:prstGeom prst="rect">
            <a:avLst/>
          </a:prstGeom>
        </p:spPr>
        <p:txBody>
          <a:bodyPr vert="horz" lIns="91440" tIns="45720" rIns="91440" bIns="45720" rtlCol="0">
            <a:normAutofit/>
          </a:bodyPr>
          <a:lstStyle/>
          <a:p>
            <a:pPr>
              <a:lnSpc>
                <a:spcPct val="90000"/>
              </a:lnSpc>
              <a:spcAft>
                <a:spcPts val="600"/>
              </a:spcAft>
            </a:pPr>
            <a:r>
              <a:rPr lang="en-US" sz="2000" b="1" dirty="0"/>
              <a:t>Urgent need to maximize the coverage and efficiency of charging stations to effectively meet overall charging demand.</a:t>
            </a:r>
          </a:p>
        </p:txBody>
      </p:sp>
      <p:sp>
        <p:nvSpPr>
          <p:cNvPr id="8" name="TextBox 7">
            <a:extLst>
              <a:ext uri="{FF2B5EF4-FFF2-40B4-BE49-F238E27FC236}">
                <a16:creationId xmlns:a16="http://schemas.microsoft.com/office/drawing/2014/main" id="{78694BA5-5992-D11D-E0F5-AF1FE2F2B01B}"/>
              </a:ext>
            </a:extLst>
          </p:cNvPr>
          <p:cNvSpPr txBox="1"/>
          <p:nvPr/>
        </p:nvSpPr>
        <p:spPr>
          <a:xfrm>
            <a:off x="5772371" y="3429000"/>
            <a:ext cx="6094562" cy="923330"/>
          </a:xfrm>
          <a:prstGeom prst="rect">
            <a:avLst/>
          </a:prstGeom>
          <a:noFill/>
        </p:spPr>
        <p:txBody>
          <a:bodyPr wrap="square">
            <a:spAutoFit/>
          </a:bodyPr>
          <a:lstStyle/>
          <a:p>
            <a:pPr indent="0">
              <a:lnSpc>
                <a:spcPct val="90000"/>
              </a:lnSpc>
              <a:spcAft>
                <a:spcPts val="600"/>
              </a:spcAft>
              <a:buNone/>
            </a:pPr>
            <a:r>
              <a:rPr lang="en-US" sz="2000" b="1" dirty="0"/>
              <a:t>What is the optimal power per port ratio in Urban vs Rural vs Interstate locations? When does adding more power to a site have diminishing returns?</a:t>
            </a:r>
          </a:p>
        </p:txBody>
      </p:sp>
    </p:spTree>
    <p:extLst>
      <p:ext uri="{BB962C8B-B14F-4D97-AF65-F5344CB8AC3E}">
        <p14:creationId xmlns:p14="http://schemas.microsoft.com/office/powerpoint/2010/main" val="31812759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00859" y="120588"/>
            <a:ext cx="11161486" cy="307777"/>
          </a:xfrm>
          <a:prstGeom prst="rect">
            <a:avLst/>
          </a:prstGeom>
        </p:spPr>
        <p:txBody>
          <a:bodyPr wrap="square">
            <a:spAutoFit/>
          </a:bodyPr>
          <a:lstStyle/>
          <a:p>
            <a:r>
              <a:rPr lang="en-US" sz="1400" dirty="0">
                <a:solidFill>
                  <a:schemeClr val="accent1">
                    <a:lumMod val="75000"/>
                  </a:schemeClr>
                </a:solidFill>
                <a:latin typeface="Times New Roman" panose="02020603050405020304" pitchFamily="18" charset="0"/>
                <a:ea typeface="+mn-lt"/>
                <a:cs typeface="Times New Roman" panose="02020603050405020304" pitchFamily="18" charset="0"/>
              </a:rPr>
              <a:t>Problem 4 - Tools for measuring/reporting location based GHG savings based on Valley generation mix (not national averages)</a:t>
            </a:r>
            <a:endParaRPr lang="en-US" sz="14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6" name="Rectangle 35"/>
          <p:cNvSpPr/>
          <p:nvPr/>
        </p:nvSpPr>
        <p:spPr>
          <a:xfrm>
            <a:off x="704640" y="885361"/>
            <a:ext cx="6788020" cy="584775"/>
          </a:xfrm>
          <a:prstGeom prst="rect">
            <a:avLst/>
          </a:prstGeom>
          <a:noFill/>
        </p:spPr>
        <p:txBody>
          <a:bodyPr wrap="square">
            <a:spAutoFit/>
          </a:bodyPr>
          <a:lstStyle/>
          <a:p>
            <a:pPr algn="ctr"/>
            <a:r>
              <a:rPr lang="en-US" sz="1600" b="1" dirty="0">
                <a:solidFill>
                  <a:srgbClr val="0070C0"/>
                </a:solidFill>
                <a:latin typeface="Times New Roman" panose="02020603050405020304" pitchFamily="18" charset="0"/>
                <a:cs typeface="Times New Roman" panose="02020603050405020304" pitchFamily="18" charset="0"/>
              </a:rPr>
              <a:t>Determining marginal emissions estimation for TVA based on the combination of electricity generation by energy sources</a:t>
            </a:r>
            <a:endParaRPr lang="fa-IR" sz="1600" b="1" dirty="0">
              <a:solidFill>
                <a:srgbClr val="0070C0"/>
              </a:solidFill>
              <a:latin typeface="Times New Roman" panose="02020603050405020304" pitchFamily="18" charset="0"/>
              <a:cs typeface="Times New Roman" panose="02020603050405020304" pitchFamily="18" charset="0"/>
            </a:endParaRPr>
          </a:p>
        </p:txBody>
      </p:sp>
      <p:sp>
        <p:nvSpPr>
          <p:cNvPr id="4" name="Rectangle 3"/>
          <p:cNvSpPr/>
          <p:nvPr/>
        </p:nvSpPr>
        <p:spPr>
          <a:xfrm>
            <a:off x="0" y="6466165"/>
            <a:ext cx="11990791" cy="338554"/>
          </a:xfrm>
          <a:prstGeom prst="rect">
            <a:avLst/>
          </a:prstGeom>
        </p:spPr>
        <p:txBody>
          <a:bodyPr wrap="square">
            <a:spAutoFit/>
          </a:bodyPr>
          <a:lstStyle/>
          <a:p>
            <a:r>
              <a:rPr lang="fa-IR" sz="1600" dirty="0">
                <a:solidFill>
                  <a:schemeClr val="bg1">
                    <a:lumMod val="75000"/>
                  </a:schemeClr>
                </a:solidFill>
              </a:rPr>
              <a:t>https://www.eia.gov/electricity/gridmonitor/dashboard/electric_overview/balancing_authority/TVA</a:t>
            </a:r>
          </a:p>
        </p:txBody>
      </p:sp>
      <p:pic>
        <p:nvPicPr>
          <p:cNvPr id="7" name="Picture 6">
            <a:extLst>
              <a:ext uri="{FF2B5EF4-FFF2-40B4-BE49-F238E27FC236}">
                <a16:creationId xmlns:a16="http://schemas.microsoft.com/office/drawing/2014/main" id="{AE734D11-E8B6-4975-9B16-E3ABFFC88F34}"/>
              </a:ext>
            </a:extLst>
          </p:cNvPr>
          <p:cNvPicPr>
            <a:picLocks noChangeAspect="1"/>
          </p:cNvPicPr>
          <p:nvPr/>
        </p:nvPicPr>
        <p:blipFill>
          <a:blip r:embed="rId3"/>
          <a:stretch>
            <a:fillRect/>
          </a:stretch>
        </p:blipFill>
        <p:spPr>
          <a:xfrm>
            <a:off x="296551" y="2055015"/>
            <a:ext cx="5484443" cy="3828356"/>
          </a:xfrm>
          <a:prstGeom prst="rect">
            <a:avLst/>
          </a:prstGeom>
        </p:spPr>
      </p:pic>
      <p:pic>
        <p:nvPicPr>
          <p:cNvPr id="12" name="Picture 11">
            <a:extLst>
              <a:ext uri="{FF2B5EF4-FFF2-40B4-BE49-F238E27FC236}">
                <a16:creationId xmlns:a16="http://schemas.microsoft.com/office/drawing/2014/main" id="{FF2A96A2-6EFC-4039-9E3F-6F225F1F513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226975" y="2055596"/>
            <a:ext cx="5612906" cy="3973713"/>
          </a:xfrm>
          <a:prstGeom prst="rect">
            <a:avLst/>
          </a:prstGeom>
        </p:spPr>
      </p:pic>
      <p:pic>
        <p:nvPicPr>
          <p:cNvPr id="11" name="Picture 10">
            <a:extLst>
              <a:ext uri="{FF2B5EF4-FFF2-40B4-BE49-F238E27FC236}">
                <a16:creationId xmlns:a16="http://schemas.microsoft.com/office/drawing/2014/main" id="{79022E55-351E-4C7F-BF9F-FC4A1506EF8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99481" y="1897249"/>
            <a:ext cx="726833" cy="726833"/>
          </a:xfrm>
          <a:prstGeom prst="rect">
            <a:avLst/>
          </a:prstGeom>
        </p:spPr>
      </p:pic>
      <p:sp>
        <p:nvSpPr>
          <p:cNvPr id="21" name="TextBox 20">
            <a:extLst>
              <a:ext uri="{FF2B5EF4-FFF2-40B4-BE49-F238E27FC236}">
                <a16:creationId xmlns:a16="http://schemas.microsoft.com/office/drawing/2014/main" id="{EFFB2B57-302C-41BB-AA85-0080F2937CFC}"/>
              </a:ext>
            </a:extLst>
          </p:cNvPr>
          <p:cNvSpPr txBox="1"/>
          <p:nvPr/>
        </p:nvSpPr>
        <p:spPr>
          <a:xfrm>
            <a:off x="3473" y="880631"/>
            <a:ext cx="293022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Approach:</a:t>
            </a:r>
          </a:p>
        </p:txBody>
      </p:sp>
      <p:pic>
        <p:nvPicPr>
          <p:cNvPr id="6" name="Picture 5">
            <a:extLst>
              <a:ext uri="{FF2B5EF4-FFF2-40B4-BE49-F238E27FC236}">
                <a16:creationId xmlns:a16="http://schemas.microsoft.com/office/drawing/2014/main" id="{EDF251D7-D940-4CCB-9453-5C23CB0FB8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60068" y="1716383"/>
            <a:ext cx="1353566" cy="902377"/>
          </a:xfrm>
          <a:prstGeom prst="rect">
            <a:avLst/>
          </a:prstGeom>
        </p:spPr>
      </p:pic>
    </p:spTree>
    <p:extLst>
      <p:ext uri="{BB962C8B-B14F-4D97-AF65-F5344CB8AC3E}">
        <p14:creationId xmlns:p14="http://schemas.microsoft.com/office/powerpoint/2010/main" val="32270048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8B05485-E2DB-48A7-B12E-8CE2349D958E}"/>
              </a:ext>
            </a:extLst>
          </p:cNvPr>
          <p:cNvPicPr>
            <a:picLocks noChangeAspect="1"/>
          </p:cNvPicPr>
          <p:nvPr/>
        </p:nvPicPr>
        <p:blipFill>
          <a:blip r:embed="rId3"/>
          <a:stretch>
            <a:fillRect/>
          </a:stretch>
        </p:blipFill>
        <p:spPr>
          <a:xfrm>
            <a:off x="320822" y="2361852"/>
            <a:ext cx="11808862" cy="2140055"/>
          </a:xfrm>
          <a:prstGeom prst="rect">
            <a:avLst/>
          </a:prstGeom>
        </p:spPr>
      </p:pic>
      <p:pic>
        <p:nvPicPr>
          <p:cNvPr id="2" name="Picture 1">
            <a:extLst>
              <a:ext uri="{FF2B5EF4-FFF2-40B4-BE49-F238E27FC236}">
                <a16:creationId xmlns:a16="http://schemas.microsoft.com/office/drawing/2014/main" id="{8A886B0F-EB8A-41BE-B44A-FC575D233C66}"/>
              </a:ext>
            </a:extLst>
          </p:cNvPr>
          <p:cNvPicPr>
            <a:picLocks noChangeAspect="1"/>
          </p:cNvPicPr>
          <p:nvPr/>
        </p:nvPicPr>
        <p:blipFill>
          <a:blip r:embed="rId4"/>
          <a:stretch>
            <a:fillRect/>
          </a:stretch>
        </p:blipFill>
        <p:spPr>
          <a:xfrm>
            <a:off x="11480800" y="84251"/>
            <a:ext cx="552619" cy="904286"/>
          </a:xfrm>
          <a:prstGeom prst="rect">
            <a:avLst/>
          </a:prstGeom>
        </p:spPr>
      </p:pic>
      <p:sp>
        <p:nvSpPr>
          <p:cNvPr id="17" name="TextBox 16">
            <a:extLst>
              <a:ext uri="{FF2B5EF4-FFF2-40B4-BE49-F238E27FC236}">
                <a16:creationId xmlns:a16="http://schemas.microsoft.com/office/drawing/2014/main" id="{4F2284C7-0F46-45CD-BBD9-DB688A1247AF}"/>
              </a:ext>
            </a:extLst>
          </p:cNvPr>
          <p:cNvSpPr txBox="1"/>
          <p:nvPr/>
        </p:nvSpPr>
        <p:spPr>
          <a:xfrm>
            <a:off x="0" y="6484243"/>
            <a:ext cx="2309788" cy="373757"/>
          </a:xfrm>
          <a:prstGeom prst="rect">
            <a:avLst/>
          </a:prstGeom>
          <a:noFill/>
        </p:spPr>
        <p:txBody>
          <a:bodyPr wrap="square">
            <a:spAutoFit/>
          </a:bodyPr>
          <a:lstStyle/>
          <a:p>
            <a:pPr marL="0" marR="0" algn="just">
              <a:lnSpc>
                <a:spcPct val="107000"/>
              </a:lnSpc>
              <a:spcBef>
                <a:spcPts val="0"/>
              </a:spcBef>
              <a:spcAft>
                <a:spcPts val="800"/>
              </a:spcAft>
            </a:pPr>
            <a:r>
              <a:rPr lang="en-US" u="sng" dirty="0">
                <a:solidFill>
                  <a:srgbClr val="202124"/>
                </a:solidFill>
                <a:latin typeface="Arial" panose="020B0604020202020204" pitchFamily="34" charset="0"/>
                <a:ea typeface="Calibri" panose="020F0502020204030204" pitchFamily="34" charset="0"/>
                <a:cs typeface="Arial" panose="020B0604020202020204" pitchFamily="34" charset="0"/>
                <a:hlinkClick r:id="rId5"/>
              </a:rPr>
              <a:t>https://www.eia.gov/</a:t>
            </a:r>
            <a:endParaRPr lang="en-US" sz="1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5263E3AD-F88C-4BBB-BA6D-CB9C2885EF76}"/>
              </a:ext>
            </a:extLst>
          </p:cNvPr>
          <p:cNvSpPr/>
          <p:nvPr/>
        </p:nvSpPr>
        <p:spPr>
          <a:xfrm>
            <a:off x="3617563" y="2187341"/>
            <a:ext cx="1134969" cy="2474586"/>
          </a:xfrm>
          <a:prstGeom prst="rect">
            <a:avLst/>
          </a:prstGeom>
          <a:noFill/>
          <a:ln w="285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Bent 11">
            <a:extLst>
              <a:ext uri="{FF2B5EF4-FFF2-40B4-BE49-F238E27FC236}">
                <a16:creationId xmlns:a16="http://schemas.microsoft.com/office/drawing/2014/main" id="{A002EF64-616A-4142-8378-99319B830FA2}"/>
              </a:ext>
            </a:extLst>
          </p:cNvPr>
          <p:cNvSpPr/>
          <p:nvPr/>
        </p:nvSpPr>
        <p:spPr>
          <a:xfrm rot="10800000">
            <a:off x="3444534" y="4676418"/>
            <a:ext cx="678427" cy="38970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FAA6F27D-8540-48CC-99A4-49B08DC61BB6}"/>
              </a:ext>
            </a:extLst>
          </p:cNvPr>
          <p:cNvSpPr txBox="1"/>
          <p:nvPr/>
        </p:nvSpPr>
        <p:spPr>
          <a:xfrm>
            <a:off x="1249271" y="4737122"/>
            <a:ext cx="2296957" cy="307777"/>
          </a:xfrm>
          <a:prstGeom prst="rect">
            <a:avLst/>
          </a:prstGeom>
          <a:noFill/>
        </p:spPr>
        <p:txBody>
          <a:bodyPr wrap="square">
            <a:spAutoFit/>
          </a:bodyPr>
          <a:lstStyle/>
          <a:p>
            <a:r>
              <a:rPr lang="en-US" sz="1400" dirty="0">
                <a:solidFill>
                  <a:srgbClr val="7030A0"/>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The State Electricity Profiles</a:t>
            </a:r>
            <a:endParaRPr lang="en-US" sz="1400" dirty="0">
              <a:solidFill>
                <a:srgbClr val="7030A0"/>
              </a:solidFill>
              <a:latin typeface="Times New Roman" panose="02020603050405020304" pitchFamily="18" charset="0"/>
              <a:cs typeface="Times New Roman" panose="02020603050405020304" pitchFamily="18" charset="0"/>
            </a:endParaRPr>
          </a:p>
        </p:txBody>
      </p:sp>
      <p:sp>
        <p:nvSpPr>
          <p:cNvPr id="23" name="Rectangle 22">
            <a:extLst>
              <a:ext uri="{FF2B5EF4-FFF2-40B4-BE49-F238E27FC236}">
                <a16:creationId xmlns:a16="http://schemas.microsoft.com/office/drawing/2014/main" id="{998CE22A-0696-4C01-B1A8-8BF0270A7154}"/>
              </a:ext>
            </a:extLst>
          </p:cNvPr>
          <p:cNvSpPr/>
          <p:nvPr/>
        </p:nvSpPr>
        <p:spPr>
          <a:xfrm>
            <a:off x="4829452" y="2187341"/>
            <a:ext cx="4054169" cy="2474586"/>
          </a:xfrm>
          <a:prstGeom prst="rect">
            <a:avLst/>
          </a:prstGeom>
          <a:noFill/>
          <a:ln w="285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Bent 24">
            <a:extLst>
              <a:ext uri="{FF2B5EF4-FFF2-40B4-BE49-F238E27FC236}">
                <a16:creationId xmlns:a16="http://schemas.microsoft.com/office/drawing/2014/main" id="{5A91C0D4-F0B8-4808-B8DA-92E3E356C741}"/>
              </a:ext>
            </a:extLst>
          </p:cNvPr>
          <p:cNvSpPr/>
          <p:nvPr/>
        </p:nvSpPr>
        <p:spPr>
          <a:xfrm rot="10800000" flipH="1">
            <a:off x="9336776" y="4704339"/>
            <a:ext cx="678427" cy="54316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Rectangle 25">
            <a:extLst>
              <a:ext uri="{FF2B5EF4-FFF2-40B4-BE49-F238E27FC236}">
                <a16:creationId xmlns:a16="http://schemas.microsoft.com/office/drawing/2014/main" id="{B01AD962-F05E-4BD5-8E82-AAEFE86E07B2}"/>
              </a:ext>
            </a:extLst>
          </p:cNvPr>
          <p:cNvSpPr/>
          <p:nvPr/>
        </p:nvSpPr>
        <p:spPr>
          <a:xfrm>
            <a:off x="8960541" y="2187340"/>
            <a:ext cx="3169143" cy="2489078"/>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91B7D250-932F-4178-9FB8-A4E3E42DFA1B}"/>
              </a:ext>
            </a:extLst>
          </p:cNvPr>
          <p:cNvSpPr/>
          <p:nvPr/>
        </p:nvSpPr>
        <p:spPr>
          <a:xfrm rot="5400000" flipV="1">
            <a:off x="6824433" y="4780826"/>
            <a:ext cx="389711" cy="2367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F5A32D2-7876-4D47-9F86-9463CEB22FD0}"/>
              </a:ext>
            </a:extLst>
          </p:cNvPr>
          <p:cNvSpPr txBox="1"/>
          <p:nvPr/>
        </p:nvSpPr>
        <p:spPr>
          <a:xfrm>
            <a:off x="5364892" y="5030673"/>
            <a:ext cx="3254015" cy="523220"/>
          </a:xfrm>
          <a:prstGeom prst="rect">
            <a:avLst/>
          </a:prstGeom>
          <a:noFill/>
        </p:spPr>
        <p:txBody>
          <a:bodyPr wrap="square">
            <a:spAutoFit/>
          </a:bodyPr>
          <a:lstStyle/>
          <a:p>
            <a:pPr algn="ctr"/>
            <a:r>
              <a:rPr lang="en-US" sz="1400" b="0" i="0" u="none" strike="noStrike" dirty="0">
                <a:solidFill>
                  <a:srgbClr val="7030A0"/>
                </a:solidFill>
                <a:effectLst/>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U.S. Electric Power Industry Estimated Emissions by State</a:t>
            </a:r>
            <a:endParaRPr lang="en-US" sz="1400" dirty="0">
              <a:solidFill>
                <a:srgbClr val="7030A0"/>
              </a:solidFill>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FC9FA195-4150-473C-9AAE-E6A1A0E606BE}"/>
              </a:ext>
            </a:extLst>
          </p:cNvPr>
          <p:cNvSpPr txBox="1"/>
          <p:nvPr/>
        </p:nvSpPr>
        <p:spPr>
          <a:xfrm>
            <a:off x="10015203" y="4899188"/>
            <a:ext cx="1885171" cy="768415"/>
          </a:xfrm>
          <a:prstGeom prst="rect">
            <a:avLst/>
          </a:prstGeom>
          <a:solidFill>
            <a:srgbClr val="FFFF00"/>
          </a:solidFill>
          <a:ln w="19050">
            <a:solidFill>
              <a:srgbClr val="FF0000"/>
            </a:solidFill>
          </a:ln>
        </p:spPr>
        <p:txBody>
          <a:bodyPr wrap="square">
            <a:spAutoFit/>
          </a:bodyPr>
          <a:lstStyle/>
          <a:p>
            <a:pPr marL="0" marR="0" algn="ctr">
              <a:lnSpc>
                <a:spcPct val="107000"/>
              </a:lnSpc>
              <a:spcBef>
                <a:spcPts val="0"/>
              </a:spcBef>
              <a:spcAft>
                <a:spcPts val="800"/>
              </a:spcAft>
            </a:pPr>
            <a:r>
              <a:rPr lang="en-US" sz="1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Calculating the average emission g/</a:t>
            </a:r>
            <a:r>
              <a:rPr lang="en-US" sz="1400" b="1" dirty="0" err="1">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KWh</a:t>
            </a:r>
            <a:endParaRPr lang="en-US" sz="1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3" name="TextBox 32">
            <a:extLst>
              <a:ext uri="{FF2B5EF4-FFF2-40B4-BE49-F238E27FC236}">
                <a16:creationId xmlns:a16="http://schemas.microsoft.com/office/drawing/2014/main" id="{3536DA67-A368-4663-9645-2F5DC77F9D25}"/>
              </a:ext>
            </a:extLst>
          </p:cNvPr>
          <p:cNvSpPr txBox="1"/>
          <p:nvPr/>
        </p:nvSpPr>
        <p:spPr>
          <a:xfrm>
            <a:off x="2765393" y="1519807"/>
            <a:ext cx="5198998" cy="584775"/>
          </a:xfrm>
          <a:prstGeom prst="rect">
            <a:avLst/>
          </a:prstGeom>
          <a:noFill/>
        </p:spPr>
        <p:txBody>
          <a:bodyPr wrap="square">
            <a:spAutoFit/>
          </a:bodyPr>
          <a:lstStyle/>
          <a:p>
            <a:pPr algn="ctr"/>
            <a:r>
              <a:rPr lang="en-US" sz="1600" b="1" i="0" dirty="0">
                <a:solidFill>
                  <a:srgbClr val="0070C0"/>
                </a:solidFill>
                <a:effectLst/>
                <a:latin typeface="Times New Roman" panose="02020603050405020304" pitchFamily="18" charset="0"/>
                <a:cs typeface="Times New Roman" panose="02020603050405020304" pitchFamily="18" charset="0"/>
              </a:rPr>
              <a:t>The average mass of emitted CO2 per unit generated electric energy kg/</a:t>
            </a:r>
            <a:r>
              <a:rPr lang="en-US" sz="1600" b="1" i="0" dirty="0" err="1">
                <a:solidFill>
                  <a:srgbClr val="0070C0"/>
                </a:solidFill>
                <a:effectLst/>
                <a:latin typeface="Times New Roman" panose="02020603050405020304" pitchFamily="18" charset="0"/>
                <a:cs typeface="Times New Roman" panose="02020603050405020304" pitchFamily="18" charset="0"/>
              </a:rPr>
              <a:t>KWh</a:t>
            </a:r>
            <a:endParaRPr lang="en-US" sz="1600" b="1" dirty="0">
              <a:solidFill>
                <a:srgbClr val="0070C0"/>
              </a:solidFill>
              <a:latin typeface="Times New Roman" panose="02020603050405020304" pitchFamily="18" charset="0"/>
              <a:cs typeface="Times New Roman" panose="02020603050405020304" pitchFamily="18" charset="0"/>
            </a:endParaRPr>
          </a:p>
        </p:txBody>
      </p:sp>
      <p:sp>
        <p:nvSpPr>
          <p:cNvPr id="21" name="Rectangle 20">
            <a:extLst>
              <a:ext uri="{FF2B5EF4-FFF2-40B4-BE49-F238E27FC236}">
                <a16:creationId xmlns:a16="http://schemas.microsoft.com/office/drawing/2014/main" id="{F201CD96-D00C-4596-BDCF-DC6CADEB8039}"/>
              </a:ext>
            </a:extLst>
          </p:cNvPr>
          <p:cNvSpPr/>
          <p:nvPr/>
        </p:nvSpPr>
        <p:spPr>
          <a:xfrm>
            <a:off x="200859" y="120588"/>
            <a:ext cx="11161486" cy="307777"/>
          </a:xfrm>
          <a:prstGeom prst="rect">
            <a:avLst/>
          </a:prstGeom>
        </p:spPr>
        <p:txBody>
          <a:bodyPr wrap="square">
            <a:spAutoFit/>
          </a:bodyPr>
          <a:lstStyle/>
          <a:p>
            <a:r>
              <a:rPr lang="en-US" sz="1400" dirty="0">
                <a:solidFill>
                  <a:schemeClr val="accent1">
                    <a:lumMod val="75000"/>
                  </a:schemeClr>
                </a:solidFill>
                <a:latin typeface="Times New Roman" panose="02020603050405020304" pitchFamily="18" charset="0"/>
                <a:ea typeface="+mn-lt"/>
                <a:cs typeface="Times New Roman" panose="02020603050405020304" pitchFamily="18" charset="0"/>
              </a:rPr>
              <a:t>Problem 4 - Tools for measuring/reporting location based GHG savings based on Valley generation mix (not national averages)</a:t>
            </a:r>
            <a:endParaRPr lang="en-US" sz="1400"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24" name="Picture 23">
            <a:extLst>
              <a:ext uri="{FF2B5EF4-FFF2-40B4-BE49-F238E27FC236}">
                <a16:creationId xmlns:a16="http://schemas.microsoft.com/office/drawing/2014/main" id="{23662C6D-DF9F-4D97-9A3E-5209FBF43E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4446" y="1357097"/>
            <a:ext cx="1353566" cy="902377"/>
          </a:xfrm>
          <a:prstGeom prst="rect">
            <a:avLst/>
          </a:prstGeom>
        </p:spPr>
      </p:pic>
      <p:pic>
        <p:nvPicPr>
          <p:cNvPr id="27" name="Picture 26">
            <a:extLst>
              <a:ext uri="{FF2B5EF4-FFF2-40B4-BE49-F238E27FC236}">
                <a16:creationId xmlns:a16="http://schemas.microsoft.com/office/drawing/2014/main" id="{C9A55A43-EB81-474E-9211-F6F3236E3ED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35802" y="1520839"/>
            <a:ext cx="726833" cy="726833"/>
          </a:xfrm>
          <a:prstGeom prst="rect">
            <a:avLst/>
          </a:prstGeom>
        </p:spPr>
      </p:pic>
      <p:sp>
        <p:nvSpPr>
          <p:cNvPr id="3" name="TextBox 2">
            <a:extLst>
              <a:ext uri="{FF2B5EF4-FFF2-40B4-BE49-F238E27FC236}">
                <a16:creationId xmlns:a16="http://schemas.microsoft.com/office/drawing/2014/main" id="{21A49344-40C2-4156-94E1-05972A099983}"/>
              </a:ext>
            </a:extLst>
          </p:cNvPr>
          <p:cNvSpPr txBox="1"/>
          <p:nvPr/>
        </p:nvSpPr>
        <p:spPr>
          <a:xfrm>
            <a:off x="4297576" y="2489874"/>
            <a:ext cx="724004" cy="230832"/>
          </a:xfrm>
          <a:prstGeom prst="rect">
            <a:avLst/>
          </a:prstGeom>
          <a:noFill/>
        </p:spPr>
        <p:txBody>
          <a:bodyPr wrap="square" rtlCol="0">
            <a:spAutoFit/>
          </a:bodyPr>
          <a:lstStyle/>
          <a:p>
            <a:r>
              <a:rPr lang="en-US" sz="900" dirty="0"/>
              <a:t>(MWh)</a:t>
            </a:r>
          </a:p>
        </p:txBody>
      </p:sp>
      <p:sp>
        <p:nvSpPr>
          <p:cNvPr id="28" name="TextBox 27">
            <a:extLst>
              <a:ext uri="{FF2B5EF4-FFF2-40B4-BE49-F238E27FC236}">
                <a16:creationId xmlns:a16="http://schemas.microsoft.com/office/drawing/2014/main" id="{9EC859CC-798A-4708-96D5-A28892F4E9DE}"/>
              </a:ext>
            </a:extLst>
          </p:cNvPr>
          <p:cNvSpPr txBox="1"/>
          <p:nvPr/>
        </p:nvSpPr>
        <p:spPr>
          <a:xfrm>
            <a:off x="3473" y="880631"/>
            <a:ext cx="293022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Approach:</a:t>
            </a:r>
          </a:p>
        </p:txBody>
      </p:sp>
    </p:spTree>
    <p:extLst>
      <p:ext uri="{BB962C8B-B14F-4D97-AF65-F5344CB8AC3E}">
        <p14:creationId xmlns:p14="http://schemas.microsoft.com/office/powerpoint/2010/main" val="835458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59422CA-3DEB-43FE-82B6-F18837561860}"/>
              </a:ext>
            </a:extLst>
          </p:cNvPr>
          <p:cNvGrpSpPr/>
          <p:nvPr/>
        </p:nvGrpSpPr>
        <p:grpSpPr>
          <a:xfrm>
            <a:off x="935467" y="1625930"/>
            <a:ext cx="3542190" cy="2116008"/>
            <a:chOff x="506027" y="186431"/>
            <a:chExt cx="4319350" cy="3057041"/>
          </a:xfrm>
        </p:grpSpPr>
        <p:pic>
          <p:nvPicPr>
            <p:cNvPr id="4" name="Picture 3">
              <a:extLst>
                <a:ext uri="{FF2B5EF4-FFF2-40B4-BE49-F238E27FC236}">
                  <a16:creationId xmlns:a16="http://schemas.microsoft.com/office/drawing/2014/main" id="{CECE3F7D-9AB8-430B-B491-F77668376E48}"/>
                </a:ext>
              </a:extLst>
            </p:cNvPr>
            <p:cNvPicPr>
              <a:picLocks noChangeAspect="1"/>
            </p:cNvPicPr>
            <p:nvPr/>
          </p:nvPicPr>
          <p:blipFill>
            <a:blip r:embed="rId2"/>
            <a:stretch>
              <a:fillRect/>
            </a:stretch>
          </p:blipFill>
          <p:spPr>
            <a:xfrm>
              <a:off x="596206" y="186431"/>
              <a:ext cx="4229171" cy="3057041"/>
            </a:xfrm>
            <a:prstGeom prst="rect">
              <a:avLst/>
            </a:prstGeom>
          </p:spPr>
        </p:pic>
        <p:sp>
          <p:nvSpPr>
            <p:cNvPr id="7" name="Rectangle 6">
              <a:extLst>
                <a:ext uri="{FF2B5EF4-FFF2-40B4-BE49-F238E27FC236}">
                  <a16:creationId xmlns:a16="http://schemas.microsoft.com/office/drawing/2014/main" id="{AD128C07-3746-43A8-A737-9A8F4582F7F1}"/>
                </a:ext>
              </a:extLst>
            </p:cNvPr>
            <p:cNvSpPr/>
            <p:nvPr/>
          </p:nvSpPr>
          <p:spPr>
            <a:xfrm>
              <a:off x="506027" y="186431"/>
              <a:ext cx="4229171" cy="5237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Arrow: Right 7">
            <a:extLst>
              <a:ext uri="{FF2B5EF4-FFF2-40B4-BE49-F238E27FC236}">
                <a16:creationId xmlns:a16="http://schemas.microsoft.com/office/drawing/2014/main" id="{046EDA68-2012-4805-B3E2-5A66C7A3FFA6}"/>
              </a:ext>
            </a:extLst>
          </p:cNvPr>
          <p:cNvSpPr/>
          <p:nvPr/>
        </p:nvSpPr>
        <p:spPr>
          <a:xfrm>
            <a:off x="4571060" y="1689690"/>
            <a:ext cx="841205" cy="3018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B946FA26-B7D1-41F9-839A-55AAE519596B}"/>
              </a:ext>
            </a:extLst>
          </p:cNvPr>
          <p:cNvGrpSpPr/>
          <p:nvPr/>
        </p:nvGrpSpPr>
        <p:grpSpPr>
          <a:xfrm>
            <a:off x="5594410" y="1590585"/>
            <a:ext cx="6204012" cy="1924975"/>
            <a:chOff x="5869619" y="1350885"/>
            <a:chExt cx="6204012" cy="1924975"/>
          </a:xfrm>
        </p:grpSpPr>
        <p:sp>
          <p:nvSpPr>
            <p:cNvPr id="10" name="Rectangle 9">
              <a:extLst>
                <a:ext uri="{FF2B5EF4-FFF2-40B4-BE49-F238E27FC236}">
                  <a16:creationId xmlns:a16="http://schemas.microsoft.com/office/drawing/2014/main" id="{431F0E26-9265-411C-8FDA-1D849122A6CF}"/>
                </a:ext>
              </a:extLst>
            </p:cNvPr>
            <p:cNvSpPr/>
            <p:nvPr/>
          </p:nvSpPr>
          <p:spPr>
            <a:xfrm>
              <a:off x="5869619" y="1350885"/>
              <a:ext cx="6204012" cy="19249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E409108-8761-48B3-826D-AD63F9D17037}"/>
                </a:ext>
              </a:extLst>
            </p:cNvPr>
            <p:cNvPicPr>
              <a:picLocks noChangeAspect="1"/>
            </p:cNvPicPr>
            <p:nvPr/>
          </p:nvPicPr>
          <p:blipFill rotWithShape="1">
            <a:blip r:embed="rId3"/>
            <a:srcRect b="37410"/>
            <a:stretch/>
          </p:blipFill>
          <p:spPr>
            <a:xfrm>
              <a:off x="5943123" y="1451557"/>
              <a:ext cx="6027942" cy="1726650"/>
            </a:xfrm>
            <a:prstGeom prst="rect">
              <a:avLst/>
            </a:prstGeom>
          </p:spPr>
        </p:pic>
      </p:grpSp>
      <p:sp>
        <p:nvSpPr>
          <p:cNvPr id="9" name="Arrow: Curved Left 8">
            <a:extLst>
              <a:ext uri="{FF2B5EF4-FFF2-40B4-BE49-F238E27FC236}">
                <a16:creationId xmlns:a16="http://schemas.microsoft.com/office/drawing/2014/main" id="{EB52BC15-8814-4E0E-9B3F-966F148F8351}"/>
              </a:ext>
            </a:extLst>
          </p:cNvPr>
          <p:cNvSpPr/>
          <p:nvPr/>
        </p:nvSpPr>
        <p:spPr>
          <a:xfrm rot="1973191">
            <a:off x="9771466" y="3621151"/>
            <a:ext cx="816746" cy="159798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 name="Group 1">
            <a:extLst>
              <a:ext uri="{FF2B5EF4-FFF2-40B4-BE49-F238E27FC236}">
                <a16:creationId xmlns:a16="http://schemas.microsoft.com/office/drawing/2014/main" id="{4793D08C-A37F-49A0-92AF-E667348F6FC8}"/>
              </a:ext>
            </a:extLst>
          </p:cNvPr>
          <p:cNvGrpSpPr/>
          <p:nvPr/>
        </p:nvGrpSpPr>
        <p:grpSpPr>
          <a:xfrm>
            <a:off x="2993610" y="4269218"/>
            <a:ext cx="6409465" cy="2460053"/>
            <a:chOff x="2920966" y="3753974"/>
            <a:chExt cx="7196222" cy="2914095"/>
          </a:xfrm>
        </p:grpSpPr>
        <p:sp>
          <p:nvSpPr>
            <p:cNvPr id="11" name="Rectangle 10">
              <a:extLst>
                <a:ext uri="{FF2B5EF4-FFF2-40B4-BE49-F238E27FC236}">
                  <a16:creationId xmlns:a16="http://schemas.microsoft.com/office/drawing/2014/main" id="{1258AD13-9E12-4457-B114-2CCD647C90ED}"/>
                </a:ext>
              </a:extLst>
            </p:cNvPr>
            <p:cNvSpPr/>
            <p:nvPr/>
          </p:nvSpPr>
          <p:spPr>
            <a:xfrm>
              <a:off x="2920966" y="3753974"/>
              <a:ext cx="7196222" cy="2914095"/>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44DA0A4-7A33-46F1-A2AA-C115946D22BC}"/>
                </a:ext>
              </a:extLst>
            </p:cNvPr>
            <p:cNvPicPr>
              <a:picLocks noChangeAspect="1"/>
            </p:cNvPicPr>
            <p:nvPr/>
          </p:nvPicPr>
          <p:blipFill>
            <a:blip r:embed="rId4"/>
            <a:stretch>
              <a:fillRect/>
            </a:stretch>
          </p:blipFill>
          <p:spPr>
            <a:xfrm>
              <a:off x="3095566" y="3923927"/>
              <a:ext cx="6854429" cy="2526406"/>
            </a:xfrm>
            <a:prstGeom prst="rect">
              <a:avLst/>
            </a:prstGeom>
          </p:spPr>
        </p:pic>
        <p:sp>
          <p:nvSpPr>
            <p:cNvPr id="14" name="Rectangle 13">
              <a:extLst>
                <a:ext uri="{FF2B5EF4-FFF2-40B4-BE49-F238E27FC236}">
                  <a16:creationId xmlns:a16="http://schemas.microsoft.com/office/drawing/2014/main" id="{5875B0CA-3A3E-4B1C-A08D-059FF5A5B54D}"/>
                </a:ext>
              </a:extLst>
            </p:cNvPr>
            <p:cNvSpPr/>
            <p:nvPr/>
          </p:nvSpPr>
          <p:spPr>
            <a:xfrm>
              <a:off x="8994703" y="3923927"/>
              <a:ext cx="862141" cy="26455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16">
            <a:extLst>
              <a:ext uri="{FF2B5EF4-FFF2-40B4-BE49-F238E27FC236}">
                <a16:creationId xmlns:a16="http://schemas.microsoft.com/office/drawing/2014/main" id="{E902DC08-25B9-4F54-B951-8924EF2DD30F}"/>
              </a:ext>
            </a:extLst>
          </p:cNvPr>
          <p:cNvPicPr>
            <a:picLocks noChangeAspect="1"/>
          </p:cNvPicPr>
          <p:nvPr/>
        </p:nvPicPr>
        <p:blipFill>
          <a:blip r:embed="rId5"/>
          <a:stretch>
            <a:fillRect/>
          </a:stretch>
        </p:blipFill>
        <p:spPr>
          <a:xfrm>
            <a:off x="11480800" y="84251"/>
            <a:ext cx="552619" cy="904286"/>
          </a:xfrm>
          <a:prstGeom prst="rect">
            <a:avLst/>
          </a:prstGeom>
        </p:spPr>
      </p:pic>
      <p:sp>
        <p:nvSpPr>
          <p:cNvPr id="18" name="Rectangle 17">
            <a:extLst>
              <a:ext uri="{FF2B5EF4-FFF2-40B4-BE49-F238E27FC236}">
                <a16:creationId xmlns:a16="http://schemas.microsoft.com/office/drawing/2014/main" id="{45B35434-1ECF-438A-B2A6-A8608A13FD46}"/>
              </a:ext>
            </a:extLst>
          </p:cNvPr>
          <p:cNvSpPr/>
          <p:nvPr/>
        </p:nvSpPr>
        <p:spPr>
          <a:xfrm>
            <a:off x="200859" y="120588"/>
            <a:ext cx="11161486" cy="307777"/>
          </a:xfrm>
          <a:prstGeom prst="rect">
            <a:avLst/>
          </a:prstGeom>
        </p:spPr>
        <p:txBody>
          <a:bodyPr wrap="square">
            <a:spAutoFit/>
          </a:bodyPr>
          <a:lstStyle/>
          <a:p>
            <a:r>
              <a:rPr lang="en-US" sz="1400" dirty="0">
                <a:solidFill>
                  <a:schemeClr val="accent1">
                    <a:lumMod val="75000"/>
                  </a:schemeClr>
                </a:solidFill>
                <a:latin typeface="Times New Roman" panose="02020603050405020304" pitchFamily="18" charset="0"/>
                <a:ea typeface="+mn-lt"/>
                <a:cs typeface="Times New Roman" panose="02020603050405020304" pitchFamily="18" charset="0"/>
              </a:rPr>
              <a:t>Problem 4 - Tools for measuring/reporting location based GHG savings based on Valley generation mix (not national averages)</a:t>
            </a:r>
            <a:endParaRPr lang="en-US" sz="14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BD6B0DED-6B35-48B1-B19A-F3F4655E3C05}"/>
              </a:ext>
            </a:extLst>
          </p:cNvPr>
          <p:cNvSpPr txBox="1"/>
          <p:nvPr/>
        </p:nvSpPr>
        <p:spPr>
          <a:xfrm>
            <a:off x="3473" y="880631"/>
            <a:ext cx="293022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Approach:</a:t>
            </a:r>
          </a:p>
        </p:txBody>
      </p:sp>
    </p:spTree>
    <p:extLst>
      <p:ext uri="{BB962C8B-B14F-4D97-AF65-F5344CB8AC3E}">
        <p14:creationId xmlns:p14="http://schemas.microsoft.com/office/powerpoint/2010/main" val="18783537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876" y="2650631"/>
            <a:ext cx="10244380" cy="3435189"/>
          </a:xfrm>
          <a:prstGeom prst="rect">
            <a:avLst/>
          </a:prstGeom>
        </p:spPr>
      </p:pic>
      <p:sp>
        <p:nvSpPr>
          <p:cNvPr id="10" name="TextBox 9">
            <a:extLst>
              <a:ext uri="{FF2B5EF4-FFF2-40B4-BE49-F238E27FC236}">
                <a16:creationId xmlns:a16="http://schemas.microsoft.com/office/drawing/2014/main" id="{3CADE8DA-BC0C-4670-AE2B-669577364B71}"/>
              </a:ext>
            </a:extLst>
          </p:cNvPr>
          <p:cNvSpPr txBox="1"/>
          <p:nvPr/>
        </p:nvSpPr>
        <p:spPr>
          <a:xfrm>
            <a:off x="135732" y="1467380"/>
            <a:ext cx="8298053" cy="954107"/>
          </a:xfrm>
          <a:prstGeom prst="rect">
            <a:avLst/>
          </a:prstGeom>
          <a:noFill/>
        </p:spPr>
        <p:txBody>
          <a:bodyPr wrap="square" rtlCol="0">
            <a:spAutoFit/>
          </a:bodyPr>
          <a:lstStyle/>
          <a:p>
            <a:pPr algn="justLow"/>
            <a:r>
              <a:rPr lang="en-US" sz="1400" dirty="0">
                <a:latin typeface="Times New Roman" panose="02020603050405020304" pitchFamily="18" charset="0"/>
                <a:cs typeface="Times New Roman" panose="02020603050405020304" pitchFamily="18" charset="0"/>
              </a:rPr>
              <a:t>The amount of co2 saving obtained from each electric vehicle charging event using the introduced method is lower in some events and higher in some events than the amount declared in Seven State information. The reason for this difference is the accuracy of the method used, which calculates the amount of CO2 in each hour according to the composition of the type of power plant generation of that hour.</a:t>
            </a:r>
          </a:p>
        </p:txBody>
      </p:sp>
      <p:grpSp>
        <p:nvGrpSpPr>
          <p:cNvPr id="3" name="Group 2">
            <a:extLst>
              <a:ext uri="{FF2B5EF4-FFF2-40B4-BE49-F238E27FC236}">
                <a16:creationId xmlns:a16="http://schemas.microsoft.com/office/drawing/2014/main" id="{4A350E75-0676-45A8-B0B7-98F46A708047}"/>
              </a:ext>
            </a:extLst>
          </p:cNvPr>
          <p:cNvGrpSpPr/>
          <p:nvPr/>
        </p:nvGrpSpPr>
        <p:grpSpPr>
          <a:xfrm>
            <a:off x="6445183" y="2439138"/>
            <a:ext cx="4838769" cy="4418862"/>
            <a:chOff x="7958839" y="224159"/>
            <a:chExt cx="3741865" cy="3383254"/>
          </a:xfrm>
        </p:grpSpPr>
        <p:sp>
          <p:nvSpPr>
            <p:cNvPr id="11" name="Rectangle 10">
              <a:extLst>
                <a:ext uri="{FF2B5EF4-FFF2-40B4-BE49-F238E27FC236}">
                  <a16:creationId xmlns:a16="http://schemas.microsoft.com/office/drawing/2014/main" id="{F7FB4E40-0E05-48E2-8BBE-312510610457}"/>
                </a:ext>
              </a:extLst>
            </p:cNvPr>
            <p:cNvSpPr/>
            <p:nvPr/>
          </p:nvSpPr>
          <p:spPr>
            <a:xfrm>
              <a:off x="8965547" y="224160"/>
              <a:ext cx="1393006" cy="2903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D3796E-B4B1-44B7-89C7-D3AFC3F9C038}"/>
                </a:ext>
              </a:extLst>
            </p:cNvPr>
            <p:cNvSpPr/>
            <p:nvPr/>
          </p:nvSpPr>
          <p:spPr>
            <a:xfrm>
              <a:off x="7958839" y="227860"/>
              <a:ext cx="965639" cy="2903000"/>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F9C67E4-E7E8-464E-80EE-8BE3AFFE591C}"/>
                </a:ext>
              </a:extLst>
            </p:cNvPr>
            <p:cNvSpPr/>
            <p:nvPr/>
          </p:nvSpPr>
          <p:spPr>
            <a:xfrm>
              <a:off x="10404627" y="224159"/>
              <a:ext cx="1296077" cy="290300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Connector 4">
              <a:extLst>
                <a:ext uri="{FF2B5EF4-FFF2-40B4-BE49-F238E27FC236}">
                  <a16:creationId xmlns:a16="http://schemas.microsoft.com/office/drawing/2014/main" id="{42145FA2-B7EC-4DDC-BECE-340B313B0575}"/>
                </a:ext>
              </a:extLst>
            </p:cNvPr>
            <p:cNvSpPr/>
            <p:nvPr/>
          </p:nvSpPr>
          <p:spPr>
            <a:xfrm>
              <a:off x="8762259" y="3191643"/>
              <a:ext cx="461639" cy="41577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9085FB0E-463C-4BFC-BC4D-6B626DCA6EB5}"/>
                </a:ext>
              </a:extLst>
            </p:cNvPr>
            <p:cNvSpPr/>
            <p:nvPr/>
          </p:nvSpPr>
          <p:spPr>
            <a:xfrm>
              <a:off x="10342479" y="3156439"/>
              <a:ext cx="461639" cy="41577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inus Sign 5">
              <a:extLst>
                <a:ext uri="{FF2B5EF4-FFF2-40B4-BE49-F238E27FC236}">
                  <a16:creationId xmlns:a16="http://schemas.microsoft.com/office/drawing/2014/main" id="{79B178B7-7AA0-4C8B-A4D8-679952C9B22C}"/>
                </a:ext>
              </a:extLst>
            </p:cNvPr>
            <p:cNvSpPr/>
            <p:nvPr/>
          </p:nvSpPr>
          <p:spPr>
            <a:xfrm>
              <a:off x="8806651" y="3332081"/>
              <a:ext cx="363983" cy="140439"/>
            </a:xfrm>
            <a:prstGeom prst="mathMinu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quals 6">
              <a:extLst>
                <a:ext uri="{FF2B5EF4-FFF2-40B4-BE49-F238E27FC236}">
                  <a16:creationId xmlns:a16="http://schemas.microsoft.com/office/drawing/2014/main" id="{1CA404D9-6E2B-477A-B98D-AA05B6DAD28C}"/>
                </a:ext>
              </a:extLst>
            </p:cNvPr>
            <p:cNvSpPr/>
            <p:nvPr/>
          </p:nvSpPr>
          <p:spPr>
            <a:xfrm>
              <a:off x="10404627" y="3285353"/>
              <a:ext cx="355101" cy="161403"/>
            </a:xfrm>
            <a:prstGeom prst="mathEqua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9" name="Picture 18">
            <a:extLst>
              <a:ext uri="{FF2B5EF4-FFF2-40B4-BE49-F238E27FC236}">
                <a16:creationId xmlns:a16="http://schemas.microsoft.com/office/drawing/2014/main" id="{ED9FE735-1CCF-4266-8F75-A26CDB77B897}"/>
              </a:ext>
            </a:extLst>
          </p:cNvPr>
          <p:cNvPicPr>
            <a:picLocks noChangeAspect="1"/>
          </p:cNvPicPr>
          <p:nvPr/>
        </p:nvPicPr>
        <p:blipFill>
          <a:blip r:embed="rId3"/>
          <a:stretch>
            <a:fillRect/>
          </a:stretch>
        </p:blipFill>
        <p:spPr>
          <a:xfrm>
            <a:off x="10687050" y="76780"/>
            <a:ext cx="1416412" cy="824943"/>
          </a:xfrm>
          <a:prstGeom prst="rect">
            <a:avLst/>
          </a:prstGeom>
        </p:spPr>
      </p:pic>
      <p:sp>
        <p:nvSpPr>
          <p:cNvPr id="16" name="Rectangle 15">
            <a:extLst>
              <a:ext uri="{FF2B5EF4-FFF2-40B4-BE49-F238E27FC236}">
                <a16:creationId xmlns:a16="http://schemas.microsoft.com/office/drawing/2014/main" id="{5D18D784-0FEB-425B-88C0-2D4E2B02EB35}"/>
              </a:ext>
            </a:extLst>
          </p:cNvPr>
          <p:cNvSpPr/>
          <p:nvPr/>
        </p:nvSpPr>
        <p:spPr>
          <a:xfrm>
            <a:off x="200859" y="120588"/>
            <a:ext cx="11161486" cy="307777"/>
          </a:xfrm>
          <a:prstGeom prst="rect">
            <a:avLst/>
          </a:prstGeom>
        </p:spPr>
        <p:txBody>
          <a:bodyPr wrap="square">
            <a:spAutoFit/>
          </a:bodyPr>
          <a:lstStyle/>
          <a:p>
            <a:r>
              <a:rPr lang="en-US" sz="1400" dirty="0">
                <a:solidFill>
                  <a:schemeClr val="accent1">
                    <a:lumMod val="75000"/>
                  </a:schemeClr>
                </a:solidFill>
                <a:latin typeface="Times New Roman" panose="02020603050405020304" pitchFamily="18" charset="0"/>
                <a:ea typeface="+mn-lt"/>
                <a:cs typeface="Times New Roman" panose="02020603050405020304" pitchFamily="18" charset="0"/>
              </a:rPr>
              <a:t>Problem 4 - Tools for measuring/reporting location based GHG savings based on Valley generation mix (not national averages)</a:t>
            </a:r>
            <a:endParaRPr lang="en-US" sz="14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45026876-5B74-4499-A178-08581CF2A0AE}"/>
              </a:ext>
            </a:extLst>
          </p:cNvPr>
          <p:cNvSpPr txBox="1"/>
          <p:nvPr/>
        </p:nvSpPr>
        <p:spPr>
          <a:xfrm>
            <a:off x="3473" y="880631"/>
            <a:ext cx="293022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Approach:</a:t>
            </a:r>
          </a:p>
        </p:txBody>
      </p:sp>
    </p:spTree>
    <p:extLst>
      <p:ext uri="{BB962C8B-B14F-4D97-AF65-F5344CB8AC3E}">
        <p14:creationId xmlns:p14="http://schemas.microsoft.com/office/powerpoint/2010/main" val="31135948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rcRect/>
          <a:stretch/>
        </p:blipFill>
        <p:spPr>
          <a:xfrm>
            <a:off x="371014" y="2883159"/>
            <a:ext cx="10785479" cy="3898061"/>
          </a:xfrm>
          <a:prstGeom prst="rect">
            <a:avLst/>
          </a:prstGeom>
        </p:spPr>
      </p:pic>
      <p:sp>
        <p:nvSpPr>
          <p:cNvPr id="20" name="TextBox 19">
            <a:extLst>
              <a:ext uri="{FF2B5EF4-FFF2-40B4-BE49-F238E27FC236}">
                <a16:creationId xmlns:a16="http://schemas.microsoft.com/office/drawing/2014/main" id="{D24205B0-5BA6-4245-9019-2F10ACFF2284}"/>
              </a:ext>
            </a:extLst>
          </p:cNvPr>
          <p:cNvSpPr txBox="1"/>
          <p:nvPr/>
        </p:nvSpPr>
        <p:spPr>
          <a:xfrm>
            <a:off x="716247" y="1369221"/>
            <a:ext cx="8409092" cy="584775"/>
          </a:xfrm>
          <a:prstGeom prst="rect">
            <a:avLst/>
          </a:prstGeom>
          <a:noFill/>
        </p:spPr>
        <p:txBody>
          <a:bodyPr wrap="square" rtlCol="0">
            <a:spAutoFit/>
          </a:bodyPr>
          <a:lstStyle/>
          <a:p>
            <a:pPr algn="just"/>
            <a:r>
              <a:rPr lang="en-US" sz="1600" dirty="0">
                <a:latin typeface="Times New Roman" panose="02020603050405020304" pitchFamily="18" charset="0"/>
                <a:cs typeface="Times New Roman" panose="02020603050405020304" pitchFamily="18" charset="0"/>
              </a:rPr>
              <a:t>Comparing the value of saving CO2 for 30 electric vehicle charging stations in the introduced method and seven-state information</a:t>
            </a:r>
          </a:p>
        </p:txBody>
      </p:sp>
      <p:pic>
        <p:nvPicPr>
          <p:cNvPr id="18" name="Picture 17">
            <a:extLst>
              <a:ext uri="{FF2B5EF4-FFF2-40B4-BE49-F238E27FC236}">
                <a16:creationId xmlns:a16="http://schemas.microsoft.com/office/drawing/2014/main" id="{47D3E174-EBC9-4D2A-9B4E-6ADAB06BA540}"/>
              </a:ext>
            </a:extLst>
          </p:cNvPr>
          <p:cNvPicPr>
            <a:picLocks noChangeAspect="1"/>
          </p:cNvPicPr>
          <p:nvPr/>
        </p:nvPicPr>
        <p:blipFill>
          <a:blip r:embed="rId3"/>
          <a:stretch>
            <a:fillRect/>
          </a:stretch>
        </p:blipFill>
        <p:spPr>
          <a:xfrm>
            <a:off x="10687050" y="76780"/>
            <a:ext cx="1416412" cy="824943"/>
          </a:xfrm>
          <a:prstGeom prst="rect">
            <a:avLst/>
          </a:prstGeom>
        </p:spPr>
      </p:pic>
      <p:sp>
        <p:nvSpPr>
          <p:cNvPr id="7" name="Rectangle 6">
            <a:extLst>
              <a:ext uri="{FF2B5EF4-FFF2-40B4-BE49-F238E27FC236}">
                <a16:creationId xmlns:a16="http://schemas.microsoft.com/office/drawing/2014/main" id="{CFB2B7DF-1765-44BF-BE53-5E635B90F287}"/>
              </a:ext>
            </a:extLst>
          </p:cNvPr>
          <p:cNvSpPr/>
          <p:nvPr/>
        </p:nvSpPr>
        <p:spPr>
          <a:xfrm>
            <a:off x="200859" y="120588"/>
            <a:ext cx="11161486" cy="307777"/>
          </a:xfrm>
          <a:prstGeom prst="rect">
            <a:avLst/>
          </a:prstGeom>
        </p:spPr>
        <p:txBody>
          <a:bodyPr wrap="square">
            <a:spAutoFit/>
          </a:bodyPr>
          <a:lstStyle/>
          <a:p>
            <a:r>
              <a:rPr lang="en-US" sz="1400" dirty="0">
                <a:solidFill>
                  <a:schemeClr val="accent1">
                    <a:lumMod val="75000"/>
                  </a:schemeClr>
                </a:solidFill>
                <a:latin typeface="Times New Roman" panose="02020603050405020304" pitchFamily="18" charset="0"/>
                <a:ea typeface="+mn-lt"/>
                <a:cs typeface="Times New Roman" panose="02020603050405020304" pitchFamily="18" charset="0"/>
              </a:rPr>
              <a:t>Problem 4 - Tools for measuring/reporting location based GHG savings based on Valley generation mix (not national averages)</a:t>
            </a:r>
            <a:endParaRPr lang="en-US" sz="14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0F709745-5E93-4751-8B8C-BA6B76EB905F}"/>
              </a:ext>
            </a:extLst>
          </p:cNvPr>
          <p:cNvSpPr/>
          <p:nvPr/>
        </p:nvSpPr>
        <p:spPr>
          <a:xfrm>
            <a:off x="716247" y="2038421"/>
            <a:ext cx="5577025" cy="738664"/>
          </a:xfrm>
          <a:prstGeom prst="rect">
            <a:avLst/>
          </a:prstGeom>
        </p:spPr>
        <p:txBody>
          <a:bodyPr wrap="square">
            <a:spAutoFit/>
          </a:bodyPr>
          <a:lstStyle/>
          <a:p>
            <a:pPr marL="285750" indent="-285750">
              <a:buFont typeface="Arial" panose="020B0604020202020204" pitchFamily="34" charset="0"/>
              <a:buChar char="•"/>
            </a:pPr>
            <a:r>
              <a:rPr lang="en-US" sz="1400" dirty="0">
                <a:solidFill>
                  <a:srgbClr val="0070C0"/>
                </a:solidFill>
                <a:latin typeface="Times New Roman" panose="02020603050405020304" pitchFamily="18" charset="0"/>
                <a:ea typeface="+mn-lt"/>
                <a:cs typeface="Times New Roman" panose="02020603050405020304" pitchFamily="18" charset="0"/>
              </a:rPr>
              <a:t>CO2 Saving in the Seven States Data</a:t>
            </a:r>
          </a:p>
          <a:p>
            <a:pPr marL="285750" indent="-285750">
              <a:buFont typeface="Arial" panose="020B0604020202020204" pitchFamily="34" charset="0"/>
              <a:buChar char="•"/>
            </a:pPr>
            <a:r>
              <a:rPr lang="en-US" sz="1400" dirty="0">
                <a:solidFill>
                  <a:srgbClr val="EE634C"/>
                </a:solidFill>
                <a:latin typeface="Times New Roman" panose="02020603050405020304" pitchFamily="18" charset="0"/>
                <a:ea typeface="+mn-lt"/>
                <a:cs typeface="Times New Roman" panose="02020603050405020304" pitchFamily="18" charset="0"/>
              </a:rPr>
              <a:t>CO2 savings resulting from gasoline saving</a:t>
            </a:r>
            <a:endParaRPr lang="fa-IR" sz="1400" dirty="0">
              <a:solidFill>
                <a:srgbClr val="EE634C"/>
              </a:solidFill>
              <a:latin typeface="Times New Roman" panose="02020603050405020304" pitchFamily="18" charset="0"/>
              <a:ea typeface="+mn-lt"/>
              <a:cs typeface="Times New Roman" panose="02020603050405020304" pitchFamily="18" charset="0"/>
            </a:endParaRPr>
          </a:p>
          <a:p>
            <a:pPr marL="285750" indent="-285750">
              <a:buFont typeface="Arial" panose="020B0604020202020204" pitchFamily="34" charset="0"/>
              <a:buChar char="•"/>
            </a:pPr>
            <a:r>
              <a:rPr lang="en-US" sz="1400" dirty="0">
                <a:solidFill>
                  <a:srgbClr val="00B050"/>
                </a:solidFill>
                <a:latin typeface="Times New Roman" panose="02020603050405020304" pitchFamily="18" charset="0"/>
                <a:ea typeface="+mn-lt"/>
                <a:cs typeface="Times New Roman" panose="02020603050405020304" pitchFamily="18" charset="0"/>
              </a:rPr>
              <a:t>Net CO2 Saving Considering EV Charging Supply</a:t>
            </a:r>
            <a:endParaRPr lang="en-US" sz="1400" dirty="0">
              <a:solidFill>
                <a:srgbClr val="00B050"/>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BAD37DB1-E64F-45C3-B35C-873AFCC76F80}"/>
              </a:ext>
            </a:extLst>
          </p:cNvPr>
          <p:cNvSpPr txBox="1"/>
          <p:nvPr/>
        </p:nvSpPr>
        <p:spPr>
          <a:xfrm>
            <a:off x="3473" y="880631"/>
            <a:ext cx="293022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Result:</a:t>
            </a:r>
          </a:p>
        </p:txBody>
      </p:sp>
    </p:spTree>
    <p:extLst>
      <p:ext uri="{BB962C8B-B14F-4D97-AF65-F5344CB8AC3E}">
        <p14:creationId xmlns:p14="http://schemas.microsoft.com/office/powerpoint/2010/main" val="7405132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7D3E174-EBC9-4D2A-9B4E-6ADAB06BA540}"/>
              </a:ext>
            </a:extLst>
          </p:cNvPr>
          <p:cNvPicPr>
            <a:picLocks noChangeAspect="1"/>
          </p:cNvPicPr>
          <p:nvPr/>
        </p:nvPicPr>
        <p:blipFill>
          <a:blip r:embed="rId2"/>
          <a:stretch>
            <a:fillRect/>
          </a:stretch>
        </p:blipFill>
        <p:spPr>
          <a:xfrm>
            <a:off x="10687050" y="76780"/>
            <a:ext cx="1416412" cy="824943"/>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577" y="3027285"/>
            <a:ext cx="11133063" cy="3753935"/>
          </a:xfrm>
          <a:prstGeom prst="rect">
            <a:avLst/>
          </a:prstGeom>
        </p:spPr>
      </p:pic>
      <p:sp>
        <p:nvSpPr>
          <p:cNvPr id="7" name="Rectangle 6">
            <a:extLst>
              <a:ext uri="{FF2B5EF4-FFF2-40B4-BE49-F238E27FC236}">
                <a16:creationId xmlns:a16="http://schemas.microsoft.com/office/drawing/2014/main" id="{A36C0124-42DE-4D78-B04C-50CDBE24BBD7}"/>
              </a:ext>
            </a:extLst>
          </p:cNvPr>
          <p:cNvSpPr/>
          <p:nvPr/>
        </p:nvSpPr>
        <p:spPr>
          <a:xfrm>
            <a:off x="200859" y="120588"/>
            <a:ext cx="11161486" cy="307777"/>
          </a:xfrm>
          <a:prstGeom prst="rect">
            <a:avLst/>
          </a:prstGeom>
        </p:spPr>
        <p:txBody>
          <a:bodyPr wrap="square">
            <a:spAutoFit/>
          </a:bodyPr>
          <a:lstStyle/>
          <a:p>
            <a:r>
              <a:rPr lang="en-US" sz="1400" dirty="0">
                <a:solidFill>
                  <a:schemeClr val="accent1">
                    <a:lumMod val="75000"/>
                  </a:schemeClr>
                </a:solidFill>
                <a:latin typeface="Times New Roman" panose="02020603050405020304" pitchFamily="18" charset="0"/>
                <a:ea typeface="+mn-lt"/>
                <a:cs typeface="Times New Roman" panose="02020603050405020304" pitchFamily="18" charset="0"/>
              </a:rPr>
              <a:t>Problem 4 - Tools for measuring/reporting location based GHG savings based on Valley generation mix (not national averages)</a:t>
            </a:r>
            <a:endParaRPr lang="en-US" sz="14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DECC8353-DF45-41C0-B774-C0D012338B22}"/>
              </a:ext>
            </a:extLst>
          </p:cNvPr>
          <p:cNvSpPr txBox="1"/>
          <p:nvPr/>
        </p:nvSpPr>
        <p:spPr>
          <a:xfrm>
            <a:off x="809552" y="1412244"/>
            <a:ext cx="9155541" cy="338554"/>
          </a:xfrm>
          <a:prstGeom prst="rect">
            <a:avLst/>
          </a:prstGeom>
          <a:noFill/>
        </p:spPr>
        <p:txBody>
          <a:bodyPr wrap="square" rtlCol="0">
            <a:spAutoFit/>
          </a:bodyPr>
          <a:lstStyle/>
          <a:p>
            <a:pPr algn="just"/>
            <a:r>
              <a:rPr lang="en-US" sz="1600" dirty="0">
                <a:latin typeface="Times New Roman" panose="02020603050405020304" pitchFamily="18" charset="0"/>
                <a:cs typeface="Times New Roman" panose="02020603050405020304" pitchFamily="18" charset="0"/>
              </a:rPr>
              <a:t>Comparing the value of hourly CO2 saving in the introduced method and seven-state information</a:t>
            </a:r>
          </a:p>
        </p:txBody>
      </p:sp>
      <p:sp>
        <p:nvSpPr>
          <p:cNvPr id="10" name="TextBox 9">
            <a:extLst>
              <a:ext uri="{FF2B5EF4-FFF2-40B4-BE49-F238E27FC236}">
                <a16:creationId xmlns:a16="http://schemas.microsoft.com/office/drawing/2014/main" id="{10373FA2-0679-469B-A415-1ADAC0247603}"/>
              </a:ext>
            </a:extLst>
          </p:cNvPr>
          <p:cNvSpPr txBox="1"/>
          <p:nvPr/>
        </p:nvSpPr>
        <p:spPr>
          <a:xfrm>
            <a:off x="3473" y="880631"/>
            <a:ext cx="293022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Result:</a:t>
            </a:r>
          </a:p>
        </p:txBody>
      </p:sp>
    </p:spTree>
    <p:extLst>
      <p:ext uri="{BB962C8B-B14F-4D97-AF65-F5344CB8AC3E}">
        <p14:creationId xmlns:p14="http://schemas.microsoft.com/office/powerpoint/2010/main" val="1645276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822" y="3073232"/>
            <a:ext cx="11198524" cy="3707987"/>
          </a:xfrm>
          <a:prstGeom prst="rect">
            <a:avLst/>
          </a:prstGeom>
        </p:spPr>
      </p:pic>
      <p:pic>
        <p:nvPicPr>
          <p:cNvPr id="18" name="Picture 17">
            <a:extLst>
              <a:ext uri="{FF2B5EF4-FFF2-40B4-BE49-F238E27FC236}">
                <a16:creationId xmlns:a16="http://schemas.microsoft.com/office/drawing/2014/main" id="{47D3E174-EBC9-4D2A-9B4E-6ADAB06BA540}"/>
              </a:ext>
            </a:extLst>
          </p:cNvPr>
          <p:cNvPicPr>
            <a:picLocks noChangeAspect="1"/>
          </p:cNvPicPr>
          <p:nvPr/>
        </p:nvPicPr>
        <p:blipFill>
          <a:blip r:embed="rId3"/>
          <a:stretch>
            <a:fillRect/>
          </a:stretch>
        </p:blipFill>
        <p:spPr>
          <a:xfrm>
            <a:off x="10687050" y="76780"/>
            <a:ext cx="1416412" cy="824943"/>
          </a:xfrm>
          <a:prstGeom prst="rect">
            <a:avLst/>
          </a:prstGeom>
        </p:spPr>
      </p:pic>
      <p:sp>
        <p:nvSpPr>
          <p:cNvPr id="7" name="Rectangle 6">
            <a:extLst>
              <a:ext uri="{FF2B5EF4-FFF2-40B4-BE49-F238E27FC236}">
                <a16:creationId xmlns:a16="http://schemas.microsoft.com/office/drawing/2014/main" id="{A36C0124-42DE-4D78-B04C-50CDBE24BBD7}"/>
              </a:ext>
            </a:extLst>
          </p:cNvPr>
          <p:cNvSpPr/>
          <p:nvPr/>
        </p:nvSpPr>
        <p:spPr>
          <a:xfrm>
            <a:off x="200859" y="120588"/>
            <a:ext cx="11161486" cy="307777"/>
          </a:xfrm>
          <a:prstGeom prst="rect">
            <a:avLst/>
          </a:prstGeom>
        </p:spPr>
        <p:txBody>
          <a:bodyPr wrap="square">
            <a:spAutoFit/>
          </a:bodyPr>
          <a:lstStyle/>
          <a:p>
            <a:r>
              <a:rPr lang="en-US" sz="1400" dirty="0">
                <a:solidFill>
                  <a:schemeClr val="accent1">
                    <a:lumMod val="75000"/>
                  </a:schemeClr>
                </a:solidFill>
                <a:latin typeface="Times New Roman" panose="02020603050405020304" pitchFamily="18" charset="0"/>
                <a:ea typeface="+mn-lt"/>
                <a:cs typeface="Times New Roman" panose="02020603050405020304" pitchFamily="18" charset="0"/>
              </a:rPr>
              <a:t>Problem 4 - Tools for measuring/reporting location based GHG savings based on Valley generation mix (not national averages)</a:t>
            </a:r>
            <a:endParaRPr lang="en-US" sz="14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F60B5733-B4BA-48D1-8689-BCF805C3746C}"/>
              </a:ext>
            </a:extLst>
          </p:cNvPr>
          <p:cNvSpPr txBox="1"/>
          <p:nvPr/>
        </p:nvSpPr>
        <p:spPr>
          <a:xfrm>
            <a:off x="809552" y="1412244"/>
            <a:ext cx="9155541" cy="338554"/>
          </a:xfrm>
          <a:prstGeom prst="rect">
            <a:avLst/>
          </a:prstGeom>
          <a:noFill/>
        </p:spPr>
        <p:txBody>
          <a:bodyPr wrap="square" rtlCol="0">
            <a:spAutoFit/>
          </a:bodyPr>
          <a:lstStyle/>
          <a:p>
            <a:pPr algn="just"/>
            <a:r>
              <a:rPr lang="en-US" sz="1600" dirty="0">
                <a:latin typeface="Times New Roman" panose="02020603050405020304" pitchFamily="18" charset="0"/>
                <a:cs typeface="Times New Roman" panose="02020603050405020304" pitchFamily="18" charset="0"/>
              </a:rPr>
              <a:t>Comparing the value of saving CO2 per year in the introduced method and </a:t>
            </a:r>
            <a:r>
              <a:rPr lang="en-US" sz="1600">
                <a:latin typeface="Times New Roman" panose="02020603050405020304" pitchFamily="18" charset="0"/>
                <a:cs typeface="Times New Roman" panose="02020603050405020304" pitchFamily="18" charset="0"/>
              </a:rPr>
              <a:t>seven-state information</a:t>
            </a:r>
            <a:endParaRPr lang="en-US" sz="16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3D8CD3D2-B18A-4912-8DC4-45C71CAA484A}"/>
              </a:ext>
            </a:extLst>
          </p:cNvPr>
          <p:cNvSpPr txBox="1"/>
          <p:nvPr/>
        </p:nvSpPr>
        <p:spPr>
          <a:xfrm>
            <a:off x="3473" y="880631"/>
            <a:ext cx="293022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Result:</a:t>
            </a:r>
          </a:p>
        </p:txBody>
      </p:sp>
    </p:spTree>
    <p:extLst>
      <p:ext uri="{BB962C8B-B14F-4D97-AF65-F5344CB8AC3E}">
        <p14:creationId xmlns:p14="http://schemas.microsoft.com/office/powerpoint/2010/main" val="23627805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36C0124-42DE-4D78-B04C-50CDBE24BBD7}"/>
              </a:ext>
            </a:extLst>
          </p:cNvPr>
          <p:cNvSpPr/>
          <p:nvPr/>
        </p:nvSpPr>
        <p:spPr>
          <a:xfrm>
            <a:off x="200859" y="120588"/>
            <a:ext cx="11161486" cy="307777"/>
          </a:xfrm>
          <a:prstGeom prst="rect">
            <a:avLst/>
          </a:prstGeom>
        </p:spPr>
        <p:txBody>
          <a:bodyPr wrap="square">
            <a:spAutoFit/>
          </a:bodyPr>
          <a:lstStyle/>
          <a:p>
            <a:r>
              <a:rPr lang="en-US" sz="1400" dirty="0">
                <a:solidFill>
                  <a:schemeClr val="accent1">
                    <a:lumMod val="75000"/>
                  </a:schemeClr>
                </a:solidFill>
                <a:latin typeface="Times New Roman" panose="02020603050405020304" pitchFamily="18" charset="0"/>
                <a:ea typeface="+mn-lt"/>
                <a:cs typeface="Times New Roman" panose="02020603050405020304" pitchFamily="18" charset="0"/>
              </a:rPr>
              <a:t>Problem 4 - Tools for measuring/reporting location based GHG savings based on Valley generation mix (not national averages)</a:t>
            </a:r>
            <a:endParaRPr lang="en-US" sz="14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 name="Rectangle: Rounded Corners 1">
            <a:extLst>
              <a:ext uri="{FF2B5EF4-FFF2-40B4-BE49-F238E27FC236}">
                <a16:creationId xmlns:a16="http://schemas.microsoft.com/office/drawing/2014/main" id="{A1991F80-1282-41A0-986F-92981E3F6C3B}"/>
              </a:ext>
            </a:extLst>
          </p:cNvPr>
          <p:cNvSpPr/>
          <p:nvPr/>
        </p:nvSpPr>
        <p:spPr>
          <a:xfrm>
            <a:off x="4530013" y="2030695"/>
            <a:ext cx="3060440" cy="3915304"/>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latin typeface="Times New Roman" panose="02020603050405020304" pitchFamily="18" charset="0"/>
                <a:cs typeface="Times New Roman" panose="02020603050405020304" pitchFamily="18" charset="0"/>
              </a:rPr>
              <a:t>Optimal Scheduling of EV Charging</a:t>
            </a:r>
          </a:p>
        </p:txBody>
      </p:sp>
      <p:sp>
        <p:nvSpPr>
          <p:cNvPr id="3" name="Rectangle: Rounded Corners 2">
            <a:extLst>
              <a:ext uri="{FF2B5EF4-FFF2-40B4-BE49-F238E27FC236}">
                <a16:creationId xmlns:a16="http://schemas.microsoft.com/office/drawing/2014/main" id="{A2EFF534-C9D0-4749-AF80-0E5DA8599321}"/>
              </a:ext>
            </a:extLst>
          </p:cNvPr>
          <p:cNvSpPr/>
          <p:nvPr/>
        </p:nvSpPr>
        <p:spPr>
          <a:xfrm>
            <a:off x="774441" y="2202024"/>
            <a:ext cx="2519265" cy="6624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latin typeface="Times New Roman" panose="02020603050405020304" pitchFamily="18" charset="0"/>
                <a:cs typeface="Times New Roman" panose="02020603050405020304" pitchFamily="18" charset="0"/>
              </a:rPr>
              <a:t>Different Arrival and Departure Time of Electric Vehicles</a:t>
            </a:r>
          </a:p>
        </p:txBody>
      </p:sp>
      <p:sp>
        <p:nvSpPr>
          <p:cNvPr id="8" name="Rectangle: Rounded Corners 7">
            <a:extLst>
              <a:ext uri="{FF2B5EF4-FFF2-40B4-BE49-F238E27FC236}">
                <a16:creationId xmlns:a16="http://schemas.microsoft.com/office/drawing/2014/main" id="{F6703813-9C93-47D2-911A-A2BD48F703A1}"/>
              </a:ext>
            </a:extLst>
          </p:cNvPr>
          <p:cNvSpPr/>
          <p:nvPr/>
        </p:nvSpPr>
        <p:spPr>
          <a:xfrm>
            <a:off x="774441" y="3234613"/>
            <a:ext cx="2519265" cy="6624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Different Charging Demands</a:t>
            </a:r>
          </a:p>
        </p:txBody>
      </p:sp>
      <p:sp>
        <p:nvSpPr>
          <p:cNvPr id="9" name="Rectangle: Rounded Corners 8">
            <a:extLst>
              <a:ext uri="{FF2B5EF4-FFF2-40B4-BE49-F238E27FC236}">
                <a16:creationId xmlns:a16="http://schemas.microsoft.com/office/drawing/2014/main" id="{404BC81D-47BB-4E28-A582-D3295C402EEF}"/>
              </a:ext>
            </a:extLst>
          </p:cNvPr>
          <p:cNvSpPr/>
          <p:nvPr/>
        </p:nvSpPr>
        <p:spPr>
          <a:xfrm>
            <a:off x="774441" y="4285863"/>
            <a:ext cx="2519265" cy="6624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The Combination of Power Grid Energy Generation</a:t>
            </a:r>
          </a:p>
        </p:txBody>
      </p:sp>
      <p:sp>
        <p:nvSpPr>
          <p:cNvPr id="10" name="Rectangle: Rounded Corners 9">
            <a:extLst>
              <a:ext uri="{FF2B5EF4-FFF2-40B4-BE49-F238E27FC236}">
                <a16:creationId xmlns:a16="http://schemas.microsoft.com/office/drawing/2014/main" id="{ECCB760E-F8C2-4FA3-9AE3-C40A2557C165}"/>
              </a:ext>
            </a:extLst>
          </p:cNvPr>
          <p:cNvSpPr/>
          <p:nvPr/>
        </p:nvSpPr>
        <p:spPr>
          <a:xfrm>
            <a:off x="774441" y="5284240"/>
            <a:ext cx="2519265" cy="6624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rtl="1"/>
            <a:r>
              <a:rPr lang="en-US" dirty="0">
                <a:latin typeface="Times New Roman" panose="02020603050405020304" pitchFamily="18" charset="0"/>
                <a:cs typeface="Times New Roman" panose="02020603050405020304" pitchFamily="18" charset="0"/>
              </a:rPr>
              <a:t>Different g.CO2 Rates Per Hour</a:t>
            </a:r>
          </a:p>
        </p:txBody>
      </p:sp>
      <p:sp>
        <p:nvSpPr>
          <p:cNvPr id="11" name="Rectangle: Rounded Corners 10">
            <a:extLst>
              <a:ext uri="{FF2B5EF4-FFF2-40B4-BE49-F238E27FC236}">
                <a16:creationId xmlns:a16="http://schemas.microsoft.com/office/drawing/2014/main" id="{7B4E4567-3443-4017-AFE0-FD0901EE4D2C}"/>
              </a:ext>
            </a:extLst>
          </p:cNvPr>
          <p:cNvSpPr/>
          <p:nvPr/>
        </p:nvSpPr>
        <p:spPr>
          <a:xfrm>
            <a:off x="8696128" y="2146040"/>
            <a:ext cx="2658437" cy="6624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Maximize GHG Saving</a:t>
            </a:r>
          </a:p>
        </p:txBody>
      </p:sp>
      <p:sp>
        <p:nvSpPr>
          <p:cNvPr id="12" name="Rectangle: Rounded Corners 11">
            <a:extLst>
              <a:ext uri="{FF2B5EF4-FFF2-40B4-BE49-F238E27FC236}">
                <a16:creationId xmlns:a16="http://schemas.microsoft.com/office/drawing/2014/main" id="{0BCC595E-4A24-4B0B-BD20-1575F93A324D}"/>
              </a:ext>
            </a:extLst>
          </p:cNvPr>
          <p:cNvSpPr/>
          <p:nvPr/>
        </p:nvSpPr>
        <p:spPr>
          <a:xfrm>
            <a:off x="8742784" y="3234613"/>
            <a:ext cx="2674775" cy="6624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en-US" sz="1600" dirty="0">
                <a:latin typeface="Times New Roman" panose="02020603050405020304" pitchFamily="18" charset="0"/>
                <a:cs typeface="Times New Roman" panose="02020603050405020304" pitchFamily="18" charset="0"/>
              </a:rPr>
              <a:t>Maximizing the Revenue of Charging Stations</a:t>
            </a:r>
          </a:p>
        </p:txBody>
      </p:sp>
      <p:sp>
        <p:nvSpPr>
          <p:cNvPr id="13" name="Rectangle: Rounded Corners 12">
            <a:extLst>
              <a:ext uri="{FF2B5EF4-FFF2-40B4-BE49-F238E27FC236}">
                <a16:creationId xmlns:a16="http://schemas.microsoft.com/office/drawing/2014/main" id="{9ADFC220-8290-4145-9097-D73F268A4057}"/>
              </a:ext>
            </a:extLst>
          </p:cNvPr>
          <p:cNvSpPr/>
          <p:nvPr/>
        </p:nvSpPr>
        <p:spPr>
          <a:xfrm>
            <a:off x="8817428" y="4323186"/>
            <a:ext cx="2600129" cy="6624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Investigating the Impact on the Power Grid</a:t>
            </a:r>
          </a:p>
        </p:txBody>
      </p:sp>
      <p:sp>
        <p:nvSpPr>
          <p:cNvPr id="14" name="Rectangle: Rounded Corners 13">
            <a:extLst>
              <a:ext uri="{FF2B5EF4-FFF2-40B4-BE49-F238E27FC236}">
                <a16:creationId xmlns:a16="http://schemas.microsoft.com/office/drawing/2014/main" id="{9DE43F7B-8366-4EAD-8210-9ACA60C73C75}"/>
              </a:ext>
            </a:extLst>
          </p:cNvPr>
          <p:cNvSpPr/>
          <p:nvPr/>
        </p:nvSpPr>
        <p:spPr>
          <a:xfrm>
            <a:off x="8817428" y="5283525"/>
            <a:ext cx="2600129" cy="6624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en-US" sz="1400" dirty="0">
                <a:latin typeface="Times New Roman" panose="02020603050405020304" pitchFamily="18" charset="0"/>
                <a:cs typeface="Times New Roman" panose="02020603050405020304" pitchFamily="18" charset="0"/>
              </a:rPr>
              <a:t>Charging Scheduling Considering Maximum Social Welfare </a:t>
            </a:r>
          </a:p>
        </p:txBody>
      </p:sp>
      <p:cxnSp>
        <p:nvCxnSpPr>
          <p:cNvPr id="15" name="Straight Arrow Connector 14">
            <a:extLst>
              <a:ext uri="{FF2B5EF4-FFF2-40B4-BE49-F238E27FC236}">
                <a16:creationId xmlns:a16="http://schemas.microsoft.com/office/drawing/2014/main" id="{EC75BE95-159D-4173-85C2-9FFC30E20FCB}"/>
              </a:ext>
            </a:extLst>
          </p:cNvPr>
          <p:cNvCxnSpPr>
            <a:cxnSpLocks/>
            <a:stCxn id="3" idx="3"/>
          </p:cNvCxnSpPr>
          <p:nvPr/>
        </p:nvCxnSpPr>
        <p:spPr>
          <a:xfrm>
            <a:off x="3293706" y="2533261"/>
            <a:ext cx="1231641" cy="895739"/>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446A6C2-F227-4459-B948-01FA2F46CEA7}"/>
              </a:ext>
            </a:extLst>
          </p:cNvPr>
          <p:cNvCxnSpPr>
            <a:cxnSpLocks/>
          </p:cNvCxnSpPr>
          <p:nvPr/>
        </p:nvCxnSpPr>
        <p:spPr>
          <a:xfrm>
            <a:off x="3284375" y="3582956"/>
            <a:ext cx="1240972" cy="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716DE14-2A76-4F8C-AECA-069CEE93059A}"/>
              </a:ext>
            </a:extLst>
          </p:cNvPr>
          <p:cNvCxnSpPr>
            <a:cxnSpLocks/>
            <a:stCxn id="9" idx="3"/>
          </p:cNvCxnSpPr>
          <p:nvPr/>
        </p:nvCxnSpPr>
        <p:spPr>
          <a:xfrm>
            <a:off x="3293706" y="4617100"/>
            <a:ext cx="1231641" cy="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2F7283A-B460-495B-A494-76DDFBA431C1}"/>
              </a:ext>
            </a:extLst>
          </p:cNvPr>
          <p:cNvCxnSpPr>
            <a:cxnSpLocks/>
          </p:cNvCxnSpPr>
          <p:nvPr/>
        </p:nvCxnSpPr>
        <p:spPr>
          <a:xfrm flipV="1">
            <a:off x="3303037" y="4931230"/>
            <a:ext cx="1231641" cy="684247"/>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4B90513-FF1C-4488-8221-0CD2BB687598}"/>
              </a:ext>
            </a:extLst>
          </p:cNvPr>
          <p:cNvCxnSpPr>
            <a:cxnSpLocks/>
            <a:endCxn id="11" idx="1"/>
          </p:cNvCxnSpPr>
          <p:nvPr/>
        </p:nvCxnSpPr>
        <p:spPr>
          <a:xfrm flipV="1">
            <a:off x="7604449" y="2477277"/>
            <a:ext cx="1091679" cy="951724"/>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6F32D2F-360A-4FFC-8DFF-666EF1BCCB6F}"/>
              </a:ext>
            </a:extLst>
          </p:cNvPr>
          <p:cNvCxnSpPr>
            <a:cxnSpLocks/>
          </p:cNvCxnSpPr>
          <p:nvPr/>
        </p:nvCxnSpPr>
        <p:spPr>
          <a:xfrm flipV="1">
            <a:off x="7613780" y="3565850"/>
            <a:ext cx="1156997" cy="2488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55D8813-4FCC-43D9-86ED-BF50036637F3}"/>
              </a:ext>
            </a:extLst>
          </p:cNvPr>
          <p:cNvCxnSpPr>
            <a:cxnSpLocks/>
          </p:cNvCxnSpPr>
          <p:nvPr/>
        </p:nvCxnSpPr>
        <p:spPr>
          <a:xfrm>
            <a:off x="7623109" y="4654423"/>
            <a:ext cx="1194319" cy="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2E382D4-62C0-4F3C-8D69-C239F4530FFD}"/>
              </a:ext>
            </a:extLst>
          </p:cNvPr>
          <p:cNvCxnSpPr>
            <a:cxnSpLocks/>
            <a:endCxn id="14" idx="1"/>
          </p:cNvCxnSpPr>
          <p:nvPr/>
        </p:nvCxnSpPr>
        <p:spPr>
          <a:xfrm>
            <a:off x="7585787" y="4907905"/>
            <a:ext cx="1231641" cy="706857"/>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EE9C7AF-6864-40C5-B481-7C8979FE25C6}"/>
              </a:ext>
            </a:extLst>
          </p:cNvPr>
          <p:cNvSpPr txBox="1"/>
          <p:nvPr/>
        </p:nvSpPr>
        <p:spPr>
          <a:xfrm>
            <a:off x="3473" y="880631"/>
            <a:ext cx="293022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GHG Saving Control:</a:t>
            </a:r>
          </a:p>
        </p:txBody>
      </p:sp>
      <p:grpSp>
        <p:nvGrpSpPr>
          <p:cNvPr id="42" name="Group 41">
            <a:extLst>
              <a:ext uri="{FF2B5EF4-FFF2-40B4-BE49-F238E27FC236}">
                <a16:creationId xmlns:a16="http://schemas.microsoft.com/office/drawing/2014/main" id="{F9059C99-1A7E-4562-A636-A5769A7E6ADF}"/>
              </a:ext>
            </a:extLst>
          </p:cNvPr>
          <p:cNvGrpSpPr/>
          <p:nvPr/>
        </p:nvGrpSpPr>
        <p:grpSpPr>
          <a:xfrm>
            <a:off x="438150" y="1619250"/>
            <a:ext cx="3495675" cy="4962518"/>
            <a:chOff x="438150" y="1619250"/>
            <a:chExt cx="3495675" cy="4962518"/>
          </a:xfrm>
        </p:grpSpPr>
        <p:sp>
          <p:nvSpPr>
            <p:cNvPr id="40" name="Rectangle 39">
              <a:extLst>
                <a:ext uri="{FF2B5EF4-FFF2-40B4-BE49-F238E27FC236}">
                  <a16:creationId xmlns:a16="http://schemas.microsoft.com/office/drawing/2014/main" id="{035EEE89-1CFE-46DB-8140-9C42D36D8106}"/>
                </a:ext>
              </a:extLst>
            </p:cNvPr>
            <p:cNvSpPr/>
            <p:nvPr/>
          </p:nvSpPr>
          <p:spPr>
            <a:xfrm>
              <a:off x="438150" y="1619250"/>
              <a:ext cx="3495675" cy="4962518"/>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A0EFCB0A-FE65-43F6-808C-D4F7F69CB783}"/>
                </a:ext>
              </a:extLst>
            </p:cNvPr>
            <p:cNvSpPr txBox="1"/>
            <p:nvPr/>
          </p:nvSpPr>
          <p:spPr>
            <a:xfrm>
              <a:off x="1461284" y="1657352"/>
              <a:ext cx="147241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Challenges</a:t>
              </a:r>
            </a:p>
          </p:txBody>
        </p:sp>
      </p:grpSp>
      <p:grpSp>
        <p:nvGrpSpPr>
          <p:cNvPr id="43" name="Group 42">
            <a:extLst>
              <a:ext uri="{FF2B5EF4-FFF2-40B4-BE49-F238E27FC236}">
                <a16:creationId xmlns:a16="http://schemas.microsoft.com/office/drawing/2014/main" id="{2F9E39C3-3620-4663-A524-011B3BCF14E0}"/>
              </a:ext>
            </a:extLst>
          </p:cNvPr>
          <p:cNvGrpSpPr/>
          <p:nvPr/>
        </p:nvGrpSpPr>
        <p:grpSpPr>
          <a:xfrm>
            <a:off x="8277508" y="1657352"/>
            <a:ext cx="3495675" cy="4962518"/>
            <a:chOff x="438150" y="1619250"/>
            <a:chExt cx="3495675" cy="4962518"/>
          </a:xfrm>
        </p:grpSpPr>
        <p:sp>
          <p:nvSpPr>
            <p:cNvPr id="44" name="Rectangle 43">
              <a:extLst>
                <a:ext uri="{FF2B5EF4-FFF2-40B4-BE49-F238E27FC236}">
                  <a16:creationId xmlns:a16="http://schemas.microsoft.com/office/drawing/2014/main" id="{2604F9BE-8EDA-427E-88AF-FEABF7F53C43}"/>
                </a:ext>
              </a:extLst>
            </p:cNvPr>
            <p:cNvSpPr/>
            <p:nvPr/>
          </p:nvSpPr>
          <p:spPr>
            <a:xfrm>
              <a:off x="438150" y="1619250"/>
              <a:ext cx="3495675" cy="4962518"/>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110B13E1-8E46-4441-A807-F3691A839159}"/>
                </a:ext>
              </a:extLst>
            </p:cNvPr>
            <p:cNvSpPr txBox="1"/>
            <p:nvPr/>
          </p:nvSpPr>
          <p:spPr>
            <a:xfrm>
              <a:off x="1541926" y="1667262"/>
              <a:ext cx="147241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Objectives</a:t>
              </a:r>
            </a:p>
          </p:txBody>
        </p:sp>
      </p:grpSp>
    </p:spTree>
    <p:extLst>
      <p:ext uri="{BB962C8B-B14F-4D97-AF65-F5344CB8AC3E}">
        <p14:creationId xmlns:p14="http://schemas.microsoft.com/office/powerpoint/2010/main" val="19618062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BAF71-0B0D-472B-EB33-B9EA3DA0A3EF}"/>
              </a:ext>
            </a:extLst>
          </p:cNvPr>
          <p:cNvSpPr>
            <a:spLocks noGrp="1"/>
          </p:cNvSpPr>
          <p:nvPr>
            <p:ph type="title"/>
          </p:nvPr>
        </p:nvSpPr>
        <p:spPr/>
        <p:txBody>
          <a:bodyPr/>
          <a:lstStyle/>
          <a:p>
            <a:r>
              <a:rPr lang="en-US" dirty="0">
                <a:cs typeface="Calibri Light"/>
              </a:rPr>
              <a:t>Questions and Discussions (Part 2)</a:t>
            </a:r>
            <a:endParaRPr lang="en-US" dirty="0"/>
          </a:p>
        </p:txBody>
      </p:sp>
      <p:pic>
        <p:nvPicPr>
          <p:cNvPr id="5" name="Picture 4" descr="Tips to Prepare Yourself for Next Presentation - SlideServe Blog">
            <a:extLst>
              <a:ext uri="{FF2B5EF4-FFF2-40B4-BE49-F238E27FC236}">
                <a16:creationId xmlns:a16="http://schemas.microsoft.com/office/drawing/2014/main" id="{001F57AE-F989-BBD7-5ACD-BC4F091773D4}"/>
              </a:ext>
            </a:extLst>
          </p:cNvPr>
          <p:cNvPicPr>
            <a:picLocks noChangeAspect="1"/>
          </p:cNvPicPr>
          <p:nvPr/>
        </p:nvPicPr>
        <p:blipFill>
          <a:blip r:embed="rId2"/>
          <a:stretch>
            <a:fillRect/>
          </a:stretch>
        </p:blipFill>
        <p:spPr>
          <a:xfrm>
            <a:off x="2960627" y="1908152"/>
            <a:ext cx="5995534" cy="3996576"/>
          </a:xfrm>
          <a:prstGeom prst="rect">
            <a:avLst/>
          </a:prstGeom>
        </p:spPr>
      </p:pic>
    </p:spTree>
    <p:extLst>
      <p:ext uri="{BB962C8B-B14F-4D97-AF65-F5344CB8AC3E}">
        <p14:creationId xmlns:p14="http://schemas.microsoft.com/office/powerpoint/2010/main" val="1074099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3CFF1C0-A3CD-1F2C-FF73-21FF83FB02DD}"/>
              </a:ext>
            </a:extLst>
          </p:cNvPr>
          <p:cNvSpPr txBox="1"/>
          <p:nvPr/>
        </p:nvSpPr>
        <p:spPr>
          <a:xfrm>
            <a:off x="422853" y="37377"/>
            <a:ext cx="6147106" cy="50596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400" b="1" dirty="0">
                <a:latin typeface="+mj-lt"/>
                <a:ea typeface="+mj-ea"/>
                <a:cs typeface="+mj-cs"/>
              </a:rPr>
              <a:t>Viability of Level 2 and DC fast charging sites </a:t>
            </a:r>
            <a:endParaRPr lang="en-US" sz="2400" dirty="0">
              <a:latin typeface="+mj-lt"/>
              <a:ea typeface="+mj-ea"/>
              <a:cs typeface="+mj-cs"/>
            </a:endParaRPr>
          </a:p>
        </p:txBody>
      </p:sp>
      <p:pic>
        <p:nvPicPr>
          <p:cNvPr id="2058" name="Picture 10" descr="The Impact of GIS Mapping | Get Rugged">
            <a:extLst>
              <a:ext uri="{FF2B5EF4-FFF2-40B4-BE49-F238E27FC236}">
                <a16:creationId xmlns:a16="http://schemas.microsoft.com/office/drawing/2014/main" id="{FD81FD89-4610-01A7-8909-D8B30F45318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3035" y="1283207"/>
            <a:ext cx="999384" cy="66656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060" name="Picture 12" descr="Census Data: Indispensable Intelligence for the Nation | Cooper Center">
            <a:extLst>
              <a:ext uri="{FF2B5EF4-FFF2-40B4-BE49-F238E27FC236}">
                <a16:creationId xmlns:a16="http://schemas.microsoft.com/office/drawing/2014/main" id="{32328A96-FA41-631A-AEF4-1525FE3D94E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358" y="2031151"/>
            <a:ext cx="1668985" cy="83449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9" name="Arrow: Right 8">
            <a:extLst>
              <a:ext uri="{FF2B5EF4-FFF2-40B4-BE49-F238E27FC236}">
                <a16:creationId xmlns:a16="http://schemas.microsoft.com/office/drawing/2014/main" id="{7896C6FC-D83F-B83A-81B4-7A5A1AF9D5BF}"/>
              </a:ext>
            </a:extLst>
          </p:cNvPr>
          <p:cNvSpPr/>
          <p:nvPr/>
        </p:nvSpPr>
        <p:spPr>
          <a:xfrm>
            <a:off x="3703307" y="1858632"/>
            <a:ext cx="897610" cy="423845"/>
          </a:xfrm>
          <a:prstGeom prst="rightArrow">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8" name="Picture 20" descr="HOME - Data Fusion">
            <a:extLst>
              <a:ext uri="{FF2B5EF4-FFF2-40B4-BE49-F238E27FC236}">
                <a16:creationId xmlns:a16="http://schemas.microsoft.com/office/drawing/2014/main" id="{5621CC46-7B37-BBE2-7750-FBC7D9F939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1441" y="1313316"/>
            <a:ext cx="3028950" cy="15144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20" name="AutoShape 22" descr="What Is Data Analysis? Techniques and Applications: 2023">
            <a:extLst>
              <a:ext uri="{FF2B5EF4-FFF2-40B4-BE49-F238E27FC236}">
                <a16:creationId xmlns:a16="http://schemas.microsoft.com/office/drawing/2014/main" id="{73F79E37-953D-B6B0-66C1-DE272D1A63D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76" name="Picture 28" descr="10 Major Differences Between Data Analytics,Data Analysis">
            <a:extLst>
              <a:ext uri="{FF2B5EF4-FFF2-40B4-BE49-F238E27FC236}">
                <a16:creationId xmlns:a16="http://schemas.microsoft.com/office/drawing/2014/main" id="{3822F0A9-B9C1-689E-A653-13EDB55758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38629" y="1266413"/>
            <a:ext cx="2737237" cy="154023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2080" name="Picture 32" descr="Data Gathering - KnowledgeAgent">
            <a:extLst>
              <a:ext uri="{FF2B5EF4-FFF2-40B4-BE49-F238E27FC236}">
                <a16:creationId xmlns:a16="http://schemas.microsoft.com/office/drawing/2014/main" id="{DE03CAEF-96A9-2C55-B813-75DF5422884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67211" y="2031151"/>
            <a:ext cx="1528044" cy="853357"/>
          </a:xfrm>
          <a:prstGeom prst="rect">
            <a:avLst/>
          </a:prstGeom>
          <a:noFill/>
          <a:extLst>
            <a:ext uri="{909E8E84-426E-40DD-AFC4-6F175D3DCCD1}">
              <a14:hiddenFill xmlns:a14="http://schemas.microsoft.com/office/drawing/2010/main">
                <a:solidFill>
                  <a:srgbClr val="FFFFFF"/>
                </a:solidFill>
              </a14:hiddenFill>
            </a:ext>
          </a:extLst>
        </p:spPr>
      </p:pic>
      <p:sp>
        <p:nvSpPr>
          <p:cNvPr id="23" name="Arrow: Right 22">
            <a:extLst>
              <a:ext uri="{FF2B5EF4-FFF2-40B4-BE49-F238E27FC236}">
                <a16:creationId xmlns:a16="http://schemas.microsoft.com/office/drawing/2014/main" id="{A83118EF-9718-345E-08D0-BC99BA8C2CE7}"/>
              </a:ext>
            </a:extLst>
          </p:cNvPr>
          <p:cNvSpPr/>
          <p:nvPr/>
        </p:nvSpPr>
        <p:spPr>
          <a:xfrm>
            <a:off x="8146058" y="1858632"/>
            <a:ext cx="897610" cy="423845"/>
          </a:xfrm>
          <a:prstGeom prst="rightArrow">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F121F671-EEC1-FA34-EBAC-64E031E3A41A}"/>
              </a:ext>
            </a:extLst>
          </p:cNvPr>
          <p:cNvSpPr/>
          <p:nvPr/>
        </p:nvSpPr>
        <p:spPr>
          <a:xfrm>
            <a:off x="368310" y="4642069"/>
            <a:ext cx="897610" cy="423845"/>
          </a:xfrm>
          <a:prstGeom prst="rightArrow">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EBB2B86C-FD6C-D679-FB4F-023AB336D205}"/>
              </a:ext>
            </a:extLst>
          </p:cNvPr>
          <p:cNvSpPr/>
          <p:nvPr/>
        </p:nvSpPr>
        <p:spPr>
          <a:xfrm>
            <a:off x="5350790" y="4573972"/>
            <a:ext cx="897610" cy="423845"/>
          </a:xfrm>
          <a:prstGeom prst="rightArrow">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82" name="Picture 34" descr="Be Aware: Your Decision-Making Speed is Impacting Your Team">
            <a:extLst>
              <a:ext uri="{FF2B5EF4-FFF2-40B4-BE49-F238E27FC236}">
                <a16:creationId xmlns:a16="http://schemas.microsoft.com/office/drawing/2014/main" id="{FD217BCE-1362-3579-AEC8-E9D8CF7DED9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42727" y="4191777"/>
            <a:ext cx="2202213" cy="146814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2084" name="Picture 36" descr="Validation vs. Verification: What's the Difference? – KTL">
            <a:extLst>
              <a:ext uri="{FF2B5EF4-FFF2-40B4-BE49-F238E27FC236}">
                <a16:creationId xmlns:a16="http://schemas.microsoft.com/office/drawing/2014/main" id="{445C7A9D-74DF-CC6F-D845-B0B4BE1CBF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67276" y="4051356"/>
            <a:ext cx="3028950" cy="13630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8F0C6E0-89FD-EF05-BFDA-3B8B0AF79E3F}"/>
              </a:ext>
            </a:extLst>
          </p:cNvPr>
          <p:cNvSpPr txBox="1"/>
          <p:nvPr/>
        </p:nvSpPr>
        <p:spPr>
          <a:xfrm>
            <a:off x="1187793" y="2790119"/>
            <a:ext cx="1758835" cy="505960"/>
          </a:xfrm>
          <a:prstGeom prst="rect">
            <a:avLst/>
          </a:prstGeom>
        </p:spPr>
        <p:txBody>
          <a:bodyPr vert="horz" lIns="91440" tIns="45720" rIns="91440" bIns="45720" rtlCol="0" anchor="b">
            <a:normAutofit fontScale="85000" lnSpcReduction="10000"/>
          </a:bodyPr>
          <a:lstStyle/>
          <a:p>
            <a:pPr>
              <a:lnSpc>
                <a:spcPct val="90000"/>
              </a:lnSpc>
              <a:spcBef>
                <a:spcPct val="0"/>
              </a:spcBef>
              <a:spcAft>
                <a:spcPts val="600"/>
              </a:spcAft>
            </a:pPr>
            <a:r>
              <a:rPr lang="en-US" sz="2400" b="1" dirty="0">
                <a:solidFill>
                  <a:schemeClr val="accent1"/>
                </a:solidFill>
                <a:latin typeface="+mj-lt"/>
                <a:ea typeface="+mj-ea"/>
                <a:cs typeface="+mj-cs"/>
              </a:rPr>
              <a:t>Data Gathering </a:t>
            </a:r>
            <a:endParaRPr lang="en-US" sz="2400" dirty="0">
              <a:solidFill>
                <a:schemeClr val="accent1"/>
              </a:solidFill>
              <a:latin typeface="+mj-lt"/>
              <a:ea typeface="+mj-ea"/>
              <a:cs typeface="+mj-cs"/>
            </a:endParaRPr>
          </a:p>
        </p:txBody>
      </p:sp>
    </p:spTree>
    <p:extLst>
      <p:ext uri="{BB962C8B-B14F-4D97-AF65-F5344CB8AC3E}">
        <p14:creationId xmlns:p14="http://schemas.microsoft.com/office/powerpoint/2010/main" val="618610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26D9333-0CE1-1AA5-086C-5956897938DA}"/>
              </a:ext>
            </a:extLst>
          </p:cNvPr>
          <p:cNvSpPr txBox="1"/>
          <p:nvPr/>
        </p:nvSpPr>
        <p:spPr>
          <a:xfrm>
            <a:off x="321333" y="123930"/>
            <a:ext cx="4069511" cy="1138773"/>
          </a:xfrm>
          <a:prstGeom prst="rect">
            <a:avLst/>
          </a:prstGeom>
          <a:noFill/>
        </p:spPr>
        <p:txBody>
          <a:bodyPr wrap="square">
            <a:spAutoFit/>
          </a:bodyPr>
          <a:lstStyle/>
          <a:p>
            <a:pPr rtl="0">
              <a:spcBef>
                <a:spcPts val="0"/>
              </a:spcBef>
              <a:spcAft>
                <a:spcPts val="0"/>
              </a:spcAft>
            </a:pPr>
            <a:r>
              <a:rPr lang="en-US" sz="3200" b="1" i="0" u="none" strike="noStrike" dirty="0">
                <a:solidFill>
                  <a:srgbClr val="000000"/>
                </a:solidFill>
                <a:effectLst/>
                <a:latin typeface="Arial" panose="020B0604020202020204" pitchFamily="34" charset="0"/>
              </a:rPr>
              <a:t>Distribution of data</a:t>
            </a:r>
            <a:endParaRPr lang="en-US" sz="3200" b="0" dirty="0">
              <a:effectLst/>
            </a:endParaRPr>
          </a:p>
          <a:p>
            <a:br>
              <a:rPr lang="en-US" dirty="0"/>
            </a:br>
            <a:endParaRPr lang="en-US" dirty="0"/>
          </a:p>
        </p:txBody>
      </p:sp>
      <p:pic>
        <p:nvPicPr>
          <p:cNvPr id="3076" name="Picture 4">
            <a:extLst>
              <a:ext uri="{FF2B5EF4-FFF2-40B4-BE49-F238E27FC236}">
                <a16:creationId xmlns:a16="http://schemas.microsoft.com/office/drawing/2014/main" id="{1787A70B-B586-4253-2F82-13759180A1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27" y="746274"/>
            <a:ext cx="5118147" cy="268272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BC7526F-90D1-1F77-1E86-7267E42A44FF}"/>
              </a:ext>
            </a:extLst>
          </p:cNvPr>
          <p:cNvSpPr txBox="1"/>
          <p:nvPr/>
        </p:nvSpPr>
        <p:spPr>
          <a:xfrm>
            <a:off x="530716" y="2087637"/>
            <a:ext cx="2068184" cy="1107996"/>
          </a:xfrm>
          <a:prstGeom prst="rect">
            <a:avLst/>
          </a:prstGeom>
          <a:noFill/>
          <a:ln>
            <a:solidFill>
              <a:schemeClr val="bg2">
                <a:lumMod val="75000"/>
              </a:schemeClr>
            </a:solidFill>
          </a:ln>
        </p:spPr>
        <p:txBody>
          <a:bodyPr wrap="square">
            <a:spAutoFit/>
          </a:bodyPr>
          <a:lstStyle/>
          <a:p>
            <a:pPr rtl="0">
              <a:spcBef>
                <a:spcPts val="0"/>
              </a:spcBef>
              <a:spcAft>
                <a:spcPts val="0"/>
              </a:spcAft>
            </a:pPr>
            <a:r>
              <a:rPr lang="en-US" sz="1100" b="1" i="0" u="none" strike="noStrike" dirty="0">
                <a:solidFill>
                  <a:srgbClr val="000000"/>
                </a:solidFill>
                <a:effectLst/>
                <a:latin typeface="Arial" panose="020B0604020202020204" pitchFamily="34" charset="0"/>
              </a:rPr>
              <a:t>State</a:t>
            </a:r>
            <a:endParaRPr lang="en-US" sz="1100" b="0" dirty="0">
              <a:effectLst/>
            </a:endParaRPr>
          </a:p>
          <a:p>
            <a:pPr rtl="0">
              <a:spcBef>
                <a:spcPts val="0"/>
              </a:spcBef>
              <a:spcAft>
                <a:spcPts val="0"/>
              </a:spcAft>
            </a:pPr>
            <a:r>
              <a:rPr lang="en-US" sz="1100" b="1" i="0" u="none" strike="noStrike" dirty="0">
                <a:solidFill>
                  <a:srgbClr val="000000"/>
                </a:solidFill>
                <a:effectLst/>
                <a:latin typeface="Arial" panose="020B0604020202020204" pitchFamily="34" charset="0"/>
              </a:rPr>
              <a:t>Tennessee       19372</a:t>
            </a:r>
            <a:endParaRPr lang="en-US" sz="1100" b="0" dirty="0">
              <a:effectLst/>
            </a:endParaRPr>
          </a:p>
          <a:p>
            <a:pPr rtl="0">
              <a:spcBef>
                <a:spcPts val="0"/>
              </a:spcBef>
              <a:spcAft>
                <a:spcPts val="0"/>
              </a:spcAft>
            </a:pPr>
            <a:r>
              <a:rPr lang="en-US" sz="1100" b="1" i="0" u="none" strike="noStrike" dirty="0">
                <a:solidFill>
                  <a:srgbClr val="000000"/>
                </a:solidFill>
                <a:effectLst/>
                <a:latin typeface="Arial" panose="020B0604020202020204" pitchFamily="34" charset="0"/>
              </a:rPr>
              <a:t>Alabama          10803</a:t>
            </a:r>
            <a:endParaRPr lang="en-US" sz="1100" b="0" dirty="0">
              <a:effectLst/>
            </a:endParaRPr>
          </a:p>
          <a:p>
            <a:pPr rtl="0">
              <a:spcBef>
                <a:spcPts val="0"/>
              </a:spcBef>
              <a:spcAft>
                <a:spcPts val="0"/>
              </a:spcAft>
            </a:pPr>
            <a:r>
              <a:rPr lang="en-US" sz="1100" b="1" i="0" u="none" strike="noStrike" dirty="0">
                <a:solidFill>
                  <a:srgbClr val="000000"/>
                </a:solidFill>
                <a:effectLst/>
                <a:latin typeface="Arial" panose="020B0604020202020204" pitchFamily="34" charset="0"/>
              </a:rPr>
              <a:t>Mississippi       4146</a:t>
            </a:r>
            <a:endParaRPr lang="en-US" sz="1100" b="0" dirty="0">
              <a:effectLst/>
            </a:endParaRPr>
          </a:p>
          <a:p>
            <a:pPr rtl="0">
              <a:spcBef>
                <a:spcPts val="0"/>
              </a:spcBef>
              <a:spcAft>
                <a:spcPts val="0"/>
              </a:spcAft>
            </a:pPr>
            <a:r>
              <a:rPr lang="en-US" sz="1100" b="1" i="0" u="none" strike="noStrike" dirty="0">
                <a:solidFill>
                  <a:srgbClr val="000000"/>
                </a:solidFill>
                <a:effectLst/>
                <a:latin typeface="Arial" panose="020B0604020202020204" pitchFamily="34" charset="0"/>
              </a:rPr>
              <a:t>Kentucky          1931</a:t>
            </a:r>
            <a:endParaRPr lang="en-US" sz="1100" b="0" dirty="0">
              <a:effectLst/>
            </a:endParaRPr>
          </a:p>
          <a:p>
            <a:pPr rtl="0">
              <a:spcBef>
                <a:spcPts val="0"/>
              </a:spcBef>
              <a:spcAft>
                <a:spcPts val="0"/>
              </a:spcAft>
            </a:pPr>
            <a:r>
              <a:rPr lang="en-US" sz="1100" b="1" i="0" u="none" strike="noStrike" dirty="0">
                <a:solidFill>
                  <a:srgbClr val="000000"/>
                </a:solidFill>
                <a:effectLst/>
                <a:latin typeface="Arial" panose="020B0604020202020204" pitchFamily="34" charset="0"/>
              </a:rPr>
              <a:t>Georgia               691</a:t>
            </a:r>
            <a:endParaRPr lang="en-US" sz="1100" b="0" dirty="0">
              <a:effectLst/>
            </a:endParaRPr>
          </a:p>
        </p:txBody>
      </p:sp>
      <p:pic>
        <p:nvPicPr>
          <p:cNvPr id="3078" name="Picture 6">
            <a:extLst>
              <a:ext uri="{FF2B5EF4-FFF2-40B4-BE49-F238E27FC236}">
                <a16:creationId xmlns:a16="http://schemas.microsoft.com/office/drawing/2014/main" id="{06EFFEEE-E7B9-87F4-7C49-60D385C3497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021"/>
          <a:stretch/>
        </p:blipFill>
        <p:spPr bwMode="auto">
          <a:xfrm>
            <a:off x="5739470" y="1043257"/>
            <a:ext cx="2845438" cy="27930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056CED74-3E88-5B19-A00A-D012CCFC628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987"/>
          <a:stretch/>
        </p:blipFill>
        <p:spPr bwMode="auto">
          <a:xfrm>
            <a:off x="8878579" y="1043257"/>
            <a:ext cx="2845438" cy="281789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9A593F7D-4D48-02E6-6CCA-18A8D5A1CCD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222" y="3836346"/>
            <a:ext cx="4317622" cy="281789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0D4C2C0-267F-84D4-5AC9-8BAB27E10C3A}"/>
              </a:ext>
            </a:extLst>
          </p:cNvPr>
          <p:cNvSpPr txBox="1"/>
          <p:nvPr/>
        </p:nvSpPr>
        <p:spPr>
          <a:xfrm>
            <a:off x="165786" y="6184551"/>
            <a:ext cx="1981092" cy="369332"/>
          </a:xfrm>
          <a:prstGeom prst="rect">
            <a:avLst/>
          </a:prstGeom>
          <a:noFill/>
        </p:spPr>
        <p:txBody>
          <a:bodyPr wrap="square">
            <a:spAutoFit/>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Driver </a:t>
            </a:r>
            <a:r>
              <a:rPr lang="en-US" b="1" dirty="0">
                <a:solidFill>
                  <a:srgbClr val="000000"/>
                </a:solidFill>
                <a:latin typeface="Arial" panose="020B0604020202020204" pitchFamily="34" charset="0"/>
              </a:rPr>
              <a:t>Z</a:t>
            </a:r>
            <a:r>
              <a:rPr lang="en-US" sz="1800" b="1" i="0" u="none" strike="noStrike" dirty="0">
                <a:solidFill>
                  <a:srgbClr val="000000"/>
                </a:solidFill>
                <a:effectLst/>
                <a:latin typeface="Arial" panose="020B0604020202020204" pitchFamily="34" charset="0"/>
              </a:rPr>
              <a:t>ip Code</a:t>
            </a:r>
            <a:endParaRPr lang="en-US" sz="1800" b="0" dirty="0">
              <a:effectLst/>
            </a:endParaRPr>
          </a:p>
        </p:txBody>
      </p:sp>
      <p:sp>
        <p:nvSpPr>
          <p:cNvPr id="10" name="TextBox 9">
            <a:extLst>
              <a:ext uri="{FF2B5EF4-FFF2-40B4-BE49-F238E27FC236}">
                <a16:creationId xmlns:a16="http://schemas.microsoft.com/office/drawing/2014/main" id="{19B7587E-E817-42A3-38BD-BA19933826B1}"/>
              </a:ext>
            </a:extLst>
          </p:cNvPr>
          <p:cNvSpPr txBox="1"/>
          <p:nvPr/>
        </p:nvSpPr>
        <p:spPr>
          <a:xfrm>
            <a:off x="5940725" y="769506"/>
            <a:ext cx="2484599" cy="369332"/>
          </a:xfrm>
          <a:prstGeom prst="rect">
            <a:avLst/>
          </a:prstGeom>
          <a:noFill/>
        </p:spPr>
        <p:txBody>
          <a:bodyPr wrap="square">
            <a:spAutoFit/>
          </a:bodyPr>
          <a:lstStyle/>
          <a:p>
            <a:pPr rtl="0">
              <a:spcBef>
                <a:spcPts val="0"/>
              </a:spcBef>
              <a:spcAft>
                <a:spcPts val="0"/>
              </a:spcAft>
            </a:pPr>
            <a:r>
              <a:rPr lang="en-US" sz="1800" b="1" i="0" u="none" strike="noStrike" dirty="0">
                <a:effectLst/>
                <a:latin typeface="Arial" panose="020B0604020202020204" pitchFamily="34" charset="0"/>
              </a:rPr>
              <a:t>Distribution by year</a:t>
            </a:r>
            <a:endParaRPr lang="en-US" sz="1800" b="0" dirty="0">
              <a:effectLst/>
            </a:endParaRPr>
          </a:p>
        </p:txBody>
      </p:sp>
      <p:sp>
        <p:nvSpPr>
          <p:cNvPr id="11" name="TextBox 10">
            <a:extLst>
              <a:ext uri="{FF2B5EF4-FFF2-40B4-BE49-F238E27FC236}">
                <a16:creationId xmlns:a16="http://schemas.microsoft.com/office/drawing/2014/main" id="{77918BD1-0F7C-D6BC-C2C6-242E9779EC35}"/>
              </a:ext>
            </a:extLst>
          </p:cNvPr>
          <p:cNvSpPr txBox="1"/>
          <p:nvPr/>
        </p:nvSpPr>
        <p:spPr>
          <a:xfrm>
            <a:off x="8670267" y="778284"/>
            <a:ext cx="3200400" cy="369332"/>
          </a:xfrm>
          <a:prstGeom prst="rect">
            <a:avLst/>
          </a:prstGeom>
          <a:noFill/>
        </p:spPr>
        <p:txBody>
          <a:bodyPr wrap="square">
            <a:spAutoFit/>
          </a:bodyPr>
          <a:lstStyle/>
          <a:p>
            <a:pPr rtl="0">
              <a:spcBef>
                <a:spcPts val="0"/>
              </a:spcBef>
              <a:spcAft>
                <a:spcPts val="0"/>
              </a:spcAft>
            </a:pPr>
            <a:r>
              <a:rPr lang="en-US" sz="1800" b="1" i="0" u="none" strike="noStrike" dirty="0">
                <a:effectLst/>
                <a:latin typeface="Arial" panose="020B0604020202020204" pitchFamily="34" charset="0"/>
              </a:rPr>
              <a:t>Distribution of vehicle type</a:t>
            </a:r>
            <a:endParaRPr lang="en-US" sz="1800" b="0" dirty="0">
              <a:effectLst/>
            </a:endParaRPr>
          </a:p>
        </p:txBody>
      </p:sp>
      <p:pic>
        <p:nvPicPr>
          <p:cNvPr id="14" name="Picture 14">
            <a:extLst>
              <a:ext uri="{FF2B5EF4-FFF2-40B4-BE49-F238E27FC236}">
                <a16:creationId xmlns:a16="http://schemas.microsoft.com/office/drawing/2014/main" id="{825FE3A2-A84F-E412-D7AC-2AD54F98740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4153"/>
          <a:stretch/>
        </p:blipFill>
        <p:spPr bwMode="auto">
          <a:xfrm>
            <a:off x="4483408" y="4051344"/>
            <a:ext cx="3919619" cy="270088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F1E6D62-A824-0B8D-559D-A9EF6F44EABD}"/>
              </a:ext>
            </a:extLst>
          </p:cNvPr>
          <p:cNvSpPr txBox="1"/>
          <p:nvPr/>
        </p:nvSpPr>
        <p:spPr>
          <a:xfrm>
            <a:off x="4887426" y="4131422"/>
            <a:ext cx="2274763" cy="646331"/>
          </a:xfrm>
          <a:prstGeom prst="rect">
            <a:avLst/>
          </a:prstGeom>
          <a:noFill/>
        </p:spPr>
        <p:txBody>
          <a:bodyPr wrap="square">
            <a:spAutoFit/>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Charging Session Over </a:t>
            </a:r>
            <a:r>
              <a:rPr lang="en-US" b="1" dirty="0">
                <a:solidFill>
                  <a:srgbClr val="000000"/>
                </a:solidFill>
                <a:latin typeface="Arial" panose="020B0604020202020204" pitchFamily="34" charset="0"/>
              </a:rPr>
              <a:t>T</a:t>
            </a:r>
            <a:r>
              <a:rPr lang="en-US" sz="1800" b="1" i="0" u="none" strike="noStrike" dirty="0">
                <a:solidFill>
                  <a:srgbClr val="000000"/>
                </a:solidFill>
                <a:effectLst/>
                <a:latin typeface="Arial" panose="020B0604020202020204" pitchFamily="34" charset="0"/>
              </a:rPr>
              <a:t>ime</a:t>
            </a:r>
            <a:endParaRPr lang="en-US" sz="1800" b="0" dirty="0">
              <a:effectLst/>
            </a:endParaRPr>
          </a:p>
        </p:txBody>
      </p:sp>
      <p:pic>
        <p:nvPicPr>
          <p:cNvPr id="16" name="Picture 16">
            <a:extLst>
              <a:ext uri="{FF2B5EF4-FFF2-40B4-BE49-F238E27FC236}">
                <a16:creationId xmlns:a16="http://schemas.microsoft.com/office/drawing/2014/main" id="{CE914403-44E6-A7BE-CA64-7DFDFF26A543}"/>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2986"/>
          <a:stretch/>
        </p:blipFill>
        <p:spPr bwMode="auto">
          <a:xfrm>
            <a:off x="8425324" y="4126128"/>
            <a:ext cx="3632490" cy="242926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54192592-66C6-89C7-CBAB-01FFF0B427FB}"/>
              </a:ext>
            </a:extLst>
          </p:cNvPr>
          <p:cNvSpPr txBox="1"/>
          <p:nvPr/>
        </p:nvSpPr>
        <p:spPr>
          <a:xfrm>
            <a:off x="8670267" y="4051344"/>
            <a:ext cx="3183672" cy="646331"/>
          </a:xfrm>
          <a:prstGeom prst="rect">
            <a:avLst/>
          </a:prstGeom>
          <a:noFill/>
        </p:spPr>
        <p:txBody>
          <a:bodyPr wrap="square">
            <a:spAutoFit/>
          </a:bodyPr>
          <a:lstStyle/>
          <a:p>
            <a:pPr rtl="0">
              <a:spcBef>
                <a:spcPts val="0"/>
              </a:spcBef>
              <a:spcAft>
                <a:spcPts val="0"/>
              </a:spcAft>
            </a:pPr>
            <a:r>
              <a:rPr lang="en-US" b="1" dirty="0">
                <a:solidFill>
                  <a:srgbClr val="000000"/>
                </a:solidFill>
                <a:latin typeface="Arial" panose="020B0604020202020204" pitchFamily="34" charset="0"/>
              </a:rPr>
              <a:t>C</a:t>
            </a:r>
            <a:r>
              <a:rPr lang="en-US" sz="1800" b="1" i="0" u="none" strike="noStrike" dirty="0">
                <a:solidFill>
                  <a:srgbClr val="000000"/>
                </a:solidFill>
                <a:effectLst/>
                <a:latin typeface="Arial" panose="020B0604020202020204" pitchFamily="34" charset="0"/>
              </a:rPr>
              <a:t>ontribution of Charging Session during the day </a:t>
            </a:r>
            <a:endParaRPr lang="en-US" sz="1800" b="0" dirty="0">
              <a:effectLst/>
            </a:endParaRPr>
          </a:p>
        </p:txBody>
      </p:sp>
    </p:spTree>
    <p:extLst>
      <p:ext uri="{BB962C8B-B14F-4D97-AF65-F5344CB8AC3E}">
        <p14:creationId xmlns:p14="http://schemas.microsoft.com/office/powerpoint/2010/main" val="351083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1668C0-E8B7-6B47-F359-DB661A760221}"/>
              </a:ext>
            </a:extLst>
          </p:cNvPr>
          <p:cNvPicPr>
            <a:picLocks noChangeAspect="1"/>
          </p:cNvPicPr>
          <p:nvPr/>
        </p:nvPicPr>
        <p:blipFill>
          <a:blip r:embed="rId2"/>
          <a:stretch>
            <a:fillRect/>
          </a:stretch>
        </p:blipFill>
        <p:spPr>
          <a:xfrm>
            <a:off x="623123" y="237679"/>
            <a:ext cx="10945753" cy="6382641"/>
          </a:xfrm>
          <a:prstGeom prst="rect">
            <a:avLst/>
          </a:prstGeom>
        </p:spPr>
      </p:pic>
      <p:sp>
        <p:nvSpPr>
          <p:cNvPr id="6" name="TextBox 5">
            <a:extLst>
              <a:ext uri="{FF2B5EF4-FFF2-40B4-BE49-F238E27FC236}">
                <a16:creationId xmlns:a16="http://schemas.microsoft.com/office/drawing/2014/main" id="{258EF506-9970-299F-300A-A497A525A8FA}"/>
              </a:ext>
            </a:extLst>
          </p:cNvPr>
          <p:cNvSpPr txBox="1"/>
          <p:nvPr/>
        </p:nvSpPr>
        <p:spPr>
          <a:xfrm>
            <a:off x="321333" y="123930"/>
            <a:ext cx="5975950" cy="1138773"/>
          </a:xfrm>
          <a:prstGeom prst="rect">
            <a:avLst/>
          </a:prstGeom>
          <a:noFill/>
        </p:spPr>
        <p:txBody>
          <a:bodyPr wrap="square">
            <a:spAutoFit/>
          </a:bodyPr>
          <a:lstStyle/>
          <a:p>
            <a:pPr rtl="0">
              <a:spcBef>
                <a:spcPts val="0"/>
              </a:spcBef>
              <a:spcAft>
                <a:spcPts val="0"/>
              </a:spcAft>
            </a:pPr>
            <a:r>
              <a:rPr lang="en-US" sz="3200" b="1" i="0" u="none" strike="noStrike" dirty="0">
                <a:solidFill>
                  <a:srgbClr val="000000"/>
                </a:solidFill>
                <a:effectLst/>
                <a:latin typeface="Arial" panose="020B0604020202020204" pitchFamily="34" charset="0"/>
              </a:rPr>
              <a:t>Charging station locations</a:t>
            </a:r>
            <a:endParaRPr lang="en-US" sz="3200" b="0" dirty="0">
              <a:effectLst/>
            </a:endParaRPr>
          </a:p>
          <a:p>
            <a:br>
              <a:rPr lang="en-US" dirty="0"/>
            </a:br>
            <a:endParaRPr lang="en-US" dirty="0"/>
          </a:p>
        </p:txBody>
      </p:sp>
      <p:pic>
        <p:nvPicPr>
          <p:cNvPr id="8" name="Picture 7">
            <a:extLst>
              <a:ext uri="{FF2B5EF4-FFF2-40B4-BE49-F238E27FC236}">
                <a16:creationId xmlns:a16="http://schemas.microsoft.com/office/drawing/2014/main" id="{B56CBEED-6874-3873-2624-B76E6C175569}"/>
              </a:ext>
            </a:extLst>
          </p:cNvPr>
          <p:cNvPicPr>
            <a:picLocks noChangeAspect="1"/>
          </p:cNvPicPr>
          <p:nvPr/>
        </p:nvPicPr>
        <p:blipFill>
          <a:blip r:embed="rId3"/>
          <a:stretch>
            <a:fillRect/>
          </a:stretch>
        </p:blipFill>
        <p:spPr>
          <a:xfrm>
            <a:off x="6599073" y="382727"/>
            <a:ext cx="1960827" cy="191522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10" name="Straight Arrow Connector 9">
            <a:extLst>
              <a:ext uri="{FF2B5EF4-FFF2-40B4-BE49-F238E27FC236}">
                <a16:creationId xmlns:a16="http://schemas.microsoft.com/office/drawing/2014/main" id="{E41030B9-8759-8C4D-89EC-69B37340701B}"/>
              </a:ext>
            </a:extLst>
          </p:cNvPr>
          <p:cNvCxnSpPr/>
          <p:nvPr/>
        </p:nvCxnSpPr>
        <p:spPr>
          <a:xfrm flipV="1">
            <a:off x="6521570" y="2139351"/>
            <a:ext cx="517585" cy="5693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8583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D2A0B9-4871-D3C7-5D08-05F67DBD1A7D}"/>
              </a:ext>
            </a:extLst>
          </p:cNvPr>
          <p:cNvPicPr>
            <a:picLocks noChangeAspect="1"/>
          </p:cNvPicPr>
          <p:nvPr/>
        </p:nvPicPr>
        <p:blipFill>
          <a:blip r:embed="rId2"/>
          <a:stretch>
            <a:fillRect/>
          </a:stretch>
        </p:blipFill>
        <p:spPr>
          <a:xfrm>
            <a:off x="342181" y="2457808"/>
            <a:ext cx="11507638" cy="4046326"/>
          </a:xfrm>
          <a:prstGeom prst="rect">
            <a:avLst/>
          </a:prstGeom>
        </p:spPr>
      </p:pic>
      <p:sp>
        <p:nvSpPr>
          <p:cNvPr id="10" name="TextBox 9">
            <a:extLst>
              <a:ext uri="{FF2B5EF4-FFF2-40B4-BE49-F238E27FC236}">
                <a16:creationId xmlns:a16="http://schemas.microsoft.com/office/drawing/2014/main" id="{A98D5CDF-3C2C-8DE0-1C86-C11E56696F34}"/>
              </a:ext>
            </a:extLst>
          </p:cNvPr>
          <p:cNvSpPr txBox="1"/>
          <p:nvPr/>
        </p:nvSpPr>
        <p:spPr>
          <a:xfrm>
            <a:off x="129756" y="1612975"/>
            <a:ext cx="1884153" cy="369332"/>
          </a:xfrm>
          <a:prstGeom prst="rect">
            <a:avLst/>
          </a:prstGeom>
          <a:noFill/>
          <a:ln>
            <a:solidFill>
              <a:schemeClr val="tx1"/>
            </a:solidFill>
          </a:ln>
        </p:spPr>
        <p:txBody>
          <a:bodyPr wrap="square">
            <a:spAutoFit/>
          </a:bodyPr>
          <a:lstStyle/>
          <a:p>
            <a:pPr algn="ctr" rtl="0">
              <a:spcBef>
                <a:spcPts val="0"/>
              </a:spcBef>
              <a:spcAft>
                <a:spcPts val="0"/>
              </a:spcAft>
            </a:pPr>
            <a:r>
              <a:rPr lang="en-US" sz="1800" b="1" i="0" u="none" strike="noStrike" dirty="0">
                <a:solidFill>
                  <a:srgbClr val="000000"/>
                </a:solidFill>
                <a:effectLst/>
                <a:latin typeface="Arial" panose="020B0604020202020204" pitchFamily="34" charset="0"/>
              </a:rPr>
              <a:t>CS (Lat, Long)</a:t>
            </a:r>
            <a:endParaRPr lang="en-US" b="0" dirty="0">
              <a:effectLst/>
            </a:endParaRPr>
          </a:p>
        </p:txBody>
      </p:sp>
      <p:pic>
        <p:nvPicPr>
          <p:cNvPr id="4100" name="Picture 4">
            <a:extLst>
              <a:ext uri="{FF2B5EF4-FFF2-40B4-BE49-F238E27FC236}">
                <a16:creationId xmlns:a16="http://schemas.microsoft.com/office/drawing/2014/main" id="{F4784A01-8A4A-9B99-69F8-0A1BB681B2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25046" y="1496329"/>
            <a:ext cx="1623563" cy="65483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9C15BAC-BD7A-CBE3-9BEA-D50C762F5883}"/>
              </a:ext>
            </a:extLst>
          </p:cNvPr>
          <p:cNvSpPr txBox="1"/>
          <p:nvPr/>
        </p:nvSpPr>
        <p:spPr>
          <a:xfrm>
            <a:off x="129756" y="91540"/>
            <a:ext cx="4932153" cy="369332"/>
          </a:xfrm>
          <a:prstGeom prst="rect">
            <a:avLst/>
          </a:prstGeom>
          <a:noFill/>
          <a:ln>
            <a:solidFill>
              <a:schemeClr val="tx1"/>
            </a:solidFill>
          </a:ln>
        </p:spPr>
        <p:txBody>
          <a:bodyPr wrap="square">
            <a:spAutoFit/>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Data fusion- Charging Venue Analysis</a:t>
            </a:r>
            <a:endParaRPr lang="en-US" b="0" dirty="0">
              <a:effectLst/>
            </a:endParaRPr>
          </a:p>
        </p:txBody>
      </p:sp>
      <p:sp>
        <p:nvSpPr>
          <p:cNvPr id="14" name="TextBox 13">
            <a:extLst>
              <a:ext uri="{FF2B5EF4-FFF2-40B4-BE49-F238E27FC236}">
                <a16:creationId xmlns:a16="http://schemas.microsoft.com/office/drawing/2014/main" id="{F4B5ECEC-72DD-B546-B1AE-9B8DCB727828}"/>
              </a:ext>
            </a:extLst>
          </p:cNvPr>
          <p:cNvSpPr txBox="1"/>
          <p:nvPr/>
        </p:nvSpPr>
        <p:spPr>
          <a:xfrm>
            <a:off x="88421" y="464859"/>
            <a:ext cx="11091413" cy="1200329"/>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Understanding the distribution of electric vehicle charging stations across different venues provides valuable insights into the accessibility and strategic placement of charging infrastructure.</a:t>
            </a:r>
            <a:endParaRPr lang="en-US" b="0" dirty="0">
              <a:effectLst/>
            </a:endParaRPr>
          </a:p>
          <a:p>
            <a:br>
              <a:rPr lang="en-US" dirty="0"/>
            </a:br>
            <a:endParaRPr lang="en-US" dirty="0"/>
          </a:p>
        </p:txBody>
      </p:sp>
      <p:sp>
        <p:nvSpPr>
          <p:cNvPr id="15" name="Arrow: Right 14">
            <a:extLst>
              <a:ext uri="{FF2B5EF4-FFF2-40B4-BE49-F238E27FC236}">
                <a16:creationId xmlns:a16="http://schemas.microsoft.com/office/drawing/2014/main" id="{C87C6805-85B0-27F4-FDCA-577E91C196B3}"/>
              </a:ext>
            </a:extLst>
          </p:cNvPr>
          <p:cNvSpPr/>
          <p:nvPr/>
        </p:nvSpPr>
        <p:spPr>
          <a:xfrm>
            <a:off x="2147514" y="1612975"/>
            <a:ext cx="543927" cy="369332"/>
          </a:xfrm>
          <a:prstGeom prst="rightArrow">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03D024B-FAC7-533A-05E7-296E87F313FB}"/>
              </a:ext>
            </a:extLst>
          </p:cNvPr>
          <p:cNvSpPr txBox="1"/>
          <p:nvPr/>
        </p:nvSpPr>
        <p:spPr>
          <a:xfrm>
            <a:off x="5259746" y="1243643"/>
            <a:ext cx="2446202" cy="1107996"/>
          </a:xfrm>
          <a:prstGeom prst="rect">
            <a:avLst/>
          </a:prstGeom>
          <a:noFill/>
          <a:ln>
            <a:solidFill>
              <a:schemeClr val="tx1"/>
            </a:solidFill>
          </a:ln>
        </p:spPr>
        <p:txBody>
          <a:bodyPr wrap="square">
            <a:spAutoFit/>
          </a:bodyPr>
          <a:lstStyle/>
          <a:p>
            <a:pPr rtl="0">
              <a:spcBef>
                <a:spcPts val="0"/>
              </a:spcBef>
              <a:spcAft>
                <a:spcPts val="0"/>
              </a:spcAft>
            </a:pPr>
            <a:r>
              <a:rPr lang="en-US" sz="1100" b="1" i="0" u="none" strike="noStrike" dirty="0">
                <a:solidFill>
                  <a:srgbClr val="000000"/>
                </a:solidFill>
                <a:effectLst/>
                <a:latin typeface="Arial" panose="020B0604020202020204" pitchFamily="34" charset="0"/>
              </a:rPr>
              <a:t>A list of potential charging venues, including hotels, leisure facilities, medical centers, city halls, offices, parking areas, retail establishments, and transit hubs, Hwy,…</a:t>
            </a:r>
            <a:endParaRPr lang="en-US" b="1" dirty="0"/>
          </a:p>
        </p:txBody>
      </p:sp>
      <p:sp>
        <p:nvSpPr>
          <p:cNvPr id="18" name="Arrow: Right 17">
            <a:extLst>
              <a:ext uri="{FF2B5EF4-FFF2-40B4-BE49-F238E27FC236}">
                <a16:creationId xmlns:a16="http://schemas.microsoft.com/office/drawing/2014/main" id="{843BDB83-4F18-BC2B-2F0A-BA143A8B71EA}"/>
              </a:ext>
            </a:extLst>
          </p:cNvPr>
          <p:cNvSpPr/>
          <p:nvPr/>
        </p:nvSpPr>
        <p:spPr>
          <a:xfrm>
            <a:off x="4640698" y="1586691"/>
            <a:ext cx="543927" cy="369332"/>
          </a:xfrm>
          <a:prstGeom prst="rightArrow">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5401B47D-937D-672F-3B78-F10A2745DEB2}"/>
              </a:ext>
            </a:extLst>
          </p:cNvPr>
          <p:cNvSpPr/>
          <p:nvPr/>
        </p:nvSpPr>
        <p:spPr>
          <a:xfrm>
            <a:off x="7862766" y="1586691"/>
            <a:ext cx="543927" cy="369332"/>
          </a:xfrm>
          <a:prstGeom prst="rightArrow">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4" name="Picture 8" descr="walking distance&quot; Icon - Download for free – Iconduck">
            <a:extLst>
              <a:ext uri="{FF2B5EF4-FFF2-40B4-BE49-F238E27FC236}">
                <a16:creationId xmlns:a16="http://schemas.microsoft.com/office/drawing/2014/main" id="{E175CF7A-EDF3-6DB2-98C7-E598B5567AB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5149" y="1232130"/>
            <a:ext cx="974785" cy="97478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07B1B46F-E985-02CF-1595-BAC71FB927AD}"/>
              </a:ext>
            </a:extLst>
          </p:cNvPr>
          <p:cNvSpPr txBox="1"/>
          <p:nvPr/>
        </p:nvSpPr>
        <p:spPr>
          <a:xfrm>
            <a:off x="8406693" y="979033"/>
            <a:ext cx="1617201" cy="307777"/>
          </a:xfrm>
          <a:prstGeom prst="rect">
            <a:avLst/>
          </a:prstGeom>
          <a:noFill/>
        </p:spPr>
        <p:txBody>
          <a:bodyPr wrap="square">
            <a:spAutoFit/>
          </a:bodyPr>
          <a:lstStyle/>
          <a:p>
            <a:r>
              <a:rPr lang="en-US" sz="1400" b="0" i="0" u="none" strike="noStrike" dirty="0">
                <a:effectLst/>
                <a:latin typeface="Arial" panose="020B0604020202020204" pitchFamily="34" charset="0"/>
              </a:rPr>
              <a:t>Walking distance</a:t>
            </a:r>
            <a:endParaRPr lang="en-US" sz="1400" dirty="0"/>
          </a:p>
        </p:txBody>
      </p:sp>
      <p:sp>
        <p:nvSpPr>
          <p:cNvPr id="22" name="Arrow: Right 21">
            <a:extLst>
              <a:ext uri="{FF2B5EF4-FFF2-40B4-BE49-F238E27FC236}">
                <a16:creationId xmlns:a16="http://schemas.microsoft.com/office/drawing/2014/main" id="{FFC58807-60D8-9E7C-97EB-0376E28CFCE8}"/>
              </a:ext>
            </a:extLst>
          </p:cNvPr>
          <p:cNvSpPr/>
          <p:nvPr/>
        </p:nvSpPr>
        <p:spPr>
          <a:xfrm>
            <a:off x="9922406" y="1615243"/>
            <a:ext cx="543927" cy="369332"/>
          </a:xfrm>
          <a:prstGeom prst="rightArrow">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B7FB975-AAF0-E2E9-E108-12B386D9CDA1}"/>
              </a:ext>
            </a:extLst>
          </p:cNvPr>
          <p:cNvSpPr txBox="1"/>
          <p:nvPr/>
        </p:nvSpPr>
        <p:spPr>
          <a:xfrm>
            <a:off x="10528763" y="1435227"/>
            <a:ext cx="1302141" cy="646331"/>
          </a:xfrm>
          <a:prstGeom prst="rect">
            <a:avLst/>
          </a:prstGeom>
          <a:noFill/>
          <a:ln>
            <a:solidFill>
              <a:schemeClr val="tx1"/>
            </a:solidFill>
          </a:ln>
        </p:spPr>
        <p:txBody>
          <a:bodyPr wrap="square">
            <a:spAutoFit/>
          </a:bodyPr>
          <a:lstStyle/>
          <a:p>
            <a:pPr algn="ctr"/>
            <a:r>
              <a:rPr lang="en-US" sz="1800" b="1" i="0" u="none" strike="noStrike" dirty="0">
                <a:solidFill>
                  <a:srgbClr val="000000"/>
                </a:solidFill>
                <a:effectLst/>
                <a:latin typeface="Arial" panose="020B0604020202020204" pitchFamily="34" charset="0"/>
              </a:rPr>
              <a:t>Charging Venue </a:t>
            </a:r>
            <a:endParaRPr lang="en-US" dirty="0"/>
          </a:p>
        </p:txBody>
      </p:sp>
      <p:sp>
        <p:nvSpPr>
          <p:cNvPr id="25" name="Rectangle 24">
            <a:extLst>
              <a:ext uri="{FF2B5EF4-FFF2-40B4-BE49-F238E27FC236}">
                <a16:creationId xmlns:a16="http://schemas.microsoft.com/office/drawing/2014/main" id="{4970FF73-39BB-76F9-EBC1-D9095E51ACFA}"/>
              </a:ext>
            </a:extLst>
          </p:cNvPr>
          <p:cNvSpPr/>
          <p:nvPr/>
        </p:nvSpPr>
        <p:spPr>
          <a:xfrm>
            <a:off x="8406693" y="979033"/>
            <a:ext cx="1453284" cy="126713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949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B598C-CAEF-FF87-A1CD-A64834F5458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A0074EC-8EF2-0375-7636-58D23CCD359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936805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FDFA223-53BA-8E70-75FD-CB89FDB58D3D}"/>
              </a:ext>
            </a:extLst>
          </p:cNvPr>
          <p:cNvSpPr txBox="1"/>
          <p:nvPr/>
        </p:nvSpPr>
        <p:spPr>
          <a:xfrm>
            <a:off x="233274" y="169178"/>
            <a:ext cx="2164870" cy="369332"/>
          </a:xfrm>
          <a:prstGeom prst="rect">
            <a:avLst/>
          </a:prstGeom>
          <a:noFill/>
          <a:ln>
            <a:solidFill>
              <a:schemeClr val="tx1"/>
            </a:solidFill>
          </a:ln>
        </p:spPr>
        <p:txBody>
          <a:bodyPr wrap="square">
            <a:spAutoFit/>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Data Analysis </a:t>
            </a:r>
            <a:endParaRPr lang="en-US" b="0" dirty="0">
              <a:effectLst/>
            </a:endParaRPr>
          </a:p>
        </p:txBody>
      </p:sp>
      <p:sp>
        <p:nvSpPr>
          <p:cNvPr id="7" name="Rectangle: Rounded Corners 6">
            <a:extLst>
              <a:ext uri="{FF2B5EF4-FFF2-40B4-BE49-F238E27FC236}">
                <a16:creationId xmlns:a16="http://schemas.microsoft.com/office/drawing/2014/main" id="{77CE2397-BF07-DB7C-67F4-AAC5893CC1E8}"/>
              </a:ext>
            </a:extLst>
          </p:cNvPr>
          <p:cNvSpPr/>
          <p:nvPr/>
        </p:nvSpPr>
        <p:spPr>
          <a:xfrm>
            <a:off x="1729589" y="746815"/>
            <a:ext cx="2510287" cy="5046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CS Data</a:t>
            </a:r>
          </a:p>
        </p:txBody>
      </p:sp>
      <p:sp>
        <p:nvSpPr>
          <p:cNvPr id="8" name="Rectangle: Rounded Corners 7">
            <a:extLst>
              <a:ext uri="{FF2B5EF4-FFF2-40B4-BE49-F238E27FC236}">
                <a16:creationId xmlns:a16="http://schemas.microsoft.com/office/drawing/2014/main" id="{E00F9025-1E53-A8D2-FA80-F48EDF583AD4}"/>
              </a:ext>
            </a:extLst>
          </p:cNvPr>
          <p:cNvSpPr/>
          <p:nvPr/>
        </p:nvSpPr>
        <p:spPr>
          <a:xfrm>
            <a:off x="370929" y="1298118"/>
            <a:ext cx="2510287" cy="5046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Location</a:t>
            </a:r>
          </a:p>
        </p:txBody>
      </p:sp>
      <p:sp>
        <p:nvSpPr>
          <p:cNvPr id="9" name="Rectangle: Rounded Corners 8">
            <a:extLst>
              <a:ext uri="{FF2B5EF4-FFF2-40B4-BE49-F238E27FC236}">
                <a16:creationId xmlns:a16="http://schemas.microsoft.com/office/drawing/2014/main" id="{DCED2AD3-2F31-AD67-9DB1-1BA5DF0F16F1}"/>
              </a:ext>
            </a:extLst>
          </p:cNvPr>
          <p:cNvSpPr/>
          <p:nvPr/>
        </p:nvSpPr>
        <p:spPr>
          <a:xfrm>
            <a:off x="2984733" y="1298118"/>
            <a:ext cx="2510287" cy="5046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EVSE ID </a:t>
            </a:r>
          </a:p>
        </p:txBody>
      </p:sp>
      <p:sp>
        <p:nvSpPr>
          <p:cNvPr id="10" name="Rectangle: Rounded Corners 9">
            <a:extLst>
              <a:ext uri="{FF2B5EF4-FFF2-40B4-BE49-F238E27FC236}">
                <a16:creationId xmlns:a16="http://schemas.microsoft.com/office/drawing/2014/main" id="{D992DA55-B5EB-07AF-99BE-3B41819CDB5C}"/>
              </a:ext>
            </a:extLst>
          </p:cNvPr>
          <p:cNvSpPr/>
          <p:nvPr/>
        </p:nvSpPr>
        <p:spPr>
          <a:xfrm>
            <a:off x="370929" y="1892345"/>
            <a:ext cx="2510287" cy="5046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Number of Ports</a:t>
            </a:r>
          </a:p>
        </p:txBody>
      </p:sp>
      <p:sp>
        <p:nvSpPr>
          <p:cNvPr id="11" name="Rectangle: Rounded Corners 10">
            <a:extLst>
              <a:ext uri="{FF2B5EF4-FFF2-40B4-BE49-F238E27FC236}">
                <a16:creationId xmlns:a16="http://schemas.microsoft.com/office/drawing/2014/main" id="{9EDB7ECB-73B8-7D22-C50A-88FD74D70E75}"/>
              </a:ext>
            </a:extLst>
          </p:cNvPr>
          <p:cNvSpPr/>
          <p:nvPr/>
        </p:nvSpPr>
        <p:spPr>
          <a:xfrm>
            <a:off x="370928" y="2486572"/>
            <a:ext cx="2510287" cy="5046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Ports Type (L2/DCFC)</a:t>
            </a:r>
          </a:p>
        </p:txBody>
      </p:sp>
      <p:sp>
        <p:nvSpPr>
          <p:cNvPr id="12" name="Rectangle: Rounded Corners 11">
            <a:extLst>
              <a:ext uri="{FF2B5EF4-FFF2-40B4-BE49-F238E27FC236}">
                <a16:creationId xmlns:a16="http://schemas.microsoft.com/office/drawing/2014/main" id="{8693606B-5516-0B2D-CACC-3F192A4D0938}"/>
              </a:ext>
            </a:extLst>
          </p:cNvPr>
          <p:cNvSpPr/>
          <p:nvPr/>
        </p:nvSpPr>
        <p:spPr>
          <a:xfrm>
            <a:off x="2984732" y="2501114"/>
            <a:ext cx="2510287" cy="5046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Service Time</a:t>
            </a:r>
          </a:p>
        </p:txBody>
      </p:sp>
      <p:sp>
        <p:nvSpPr>
          <p:cNvPr id="13" name="Rectangle: Rounded Corners 12">
            <a:extLst>
              <a:ext uri="{FF2B5EF4-FFF2-40B4-BE49-F238E27FC236}">
                <a16:creationId xmlns:a16="http://schemas.microsoft.com/office/drawing/2014/main" id="{C1769841-E391-1C03-2D4D-3787CD183581}"/>
              </a:ext>
            </a:extLst>
          </p:cNvPr>
          <p:cNvSpPr/>
          <p:nvPr/>
        </p:nvSpPr>
        <p:spPr>
          <a:xfrm>
            <a:off x="370927" y="3079270"/>
            <a:ext cx="2510287" cy="5046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Idle Time</a:t>
            </a:r>
          </a:p>
        </p:txBody>
      </p:sp>
      <p:sp>
        <p:nvSpPr>
          <p:cNvPr id="14" name="Rectangle: Rounded Corners 13">
            <a:extLst>
              <a:ext uri="{FF2B5EF4-FFF2-40B4-BE49-F238E27FC236}">
                <a16:creationId xmlns:a16="http://schemas.microsoft.com/office/drawing/2014/main" id="{E39DCEFD-EFA9-E5A4-B83E-E7D6CC72FB7F}"/>
              </a:ext>
            </a:extLst>
          </p:cNvPr>
          <p:cNvSpPr/>
          <p:nvPr/>
        </p:nvSpPr>
        <p:spPr>
          <a:xfrm>
            <a:off x="7760897" y="494492"/>
            <a:ext cx="2510287" cy="5046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User Data</a:t>
            </a:r>
          </a:p>
        </p:txBody>
      </p:sp>
      <p:sp>
        <p:nvSpPr>
          <p:cNvPr id="15" name="Rectangle: Rounded Corners 14">
            <a:extLst>
              <a:ext uri="{FF2B5EF4-FFF2-40B4-BE49-F238E27FC236}">
                <a16:creationId xmlns:a16="http://schemas.microsoft.com/office/drawing/2014/main" id="{027085ED-46D8-D462-F137-2327B1B13BD8}"/>
              </a:ext>
            </a:extLst>
          </p:cNvPr>
          <p:cNvSpPr/>
          <p:nvPr/>
        </p:nvSpPr>
        <p:spPr>
          <a:xfrm>
            <a:off x="7760896" y="1069587"/>
            <a:ext cx="2510287" cy="5046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Charging Time</a:t>
            </a:r>
          </a:p>
        </p:txBody>
      </p:sp>
      <p:sp>
        <p:nvSpPr>
          <p:cNvPr id="16" name="Rectangle: Rounded Corners 15">
            <a:extLst>
              <a:ext uri="{FF2B5EF4-FFF2-40B4-BE49-F238E27FC236}">
                <a16:creationId xmlns:a16="http://schemas.microsoft.com/office/drawing/2014/main" id="{42DBC0D1-C0AC-CF51-F5E1-A951C2CFAD97}"/>
              </a:ext>
            </a:extLst>
          </p:cNvPr>
          <p:cNvSpPr/>
          <p:nvPr/>
        </p:nvSpPr>
        <p:spPr>
          <a:xfrm>
            <a:off x="7760895" y="1644682"/>
            <a:ext cx="2510287" cy="5046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Parking Time</a:t>
            </a:r>
          </a:p>
        </p:txBody>
      </p:sp>
      <p:sp>
        <p:nvSpPr>
          <p:cNvPr id="17" name="Rectangle: Rounded Corners 16">
            <a:extLst>
              <a:ext uri="{FF2B5EF4-FFF2-40B4-BE49-F238E27FC236}">
                <a16:creationId xmlns:a16="http://schemas.microsoft.com/office/drawing/2014/main" id="{20AD7FE2-FEB9-7D7F-6FCF-EFA8C349DDA4}"/>
              </a:ext>
            </a:extLst>
          </p:cNvPr>
          <p:cNvSpPr/>
          <p:nvPr/>
        </p:nvSpPr>
        <p:spPr>
          <a:xfrm>
            <a:off x="7760895" y="2247734"/>
            <a:ext cx="2510287" cy="5046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Charging Status</a:t>
            </a:r>
          </a:p>
        </p:txBody>
      </p:sp>
      <p:sp>
        <p:nvSpPr>
          <p:cNvPr id="18" name="Rectangle: Rounded Corners 17">
            <a:extLst>
              <a:ext uri="{FF2B5EF4-FFF2-40B4-BE49-F238E27FC236}">
                <a16:creationId xmlns:a16="http://schemas.microsoft.com/office/drawing/2014/main" id="{2B881DF0-88B6-6B33-6EAE-309F80B812E7}"/>
              </a:ext>
            </a:extLst>
          </p:cNvPr>
          <p:cNvSpPr/>
          <p:nvPr/>
        </p:nvSpPr>
        <p:spPr>
          <a:xfrm>
            <a:off x="7760894" y="2850786"/>
            <a:ext cx="2510287" cy="5046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User Zip Code</a:t>
            </a:r>
          </a:p>
        </p:txBody>
      </p:sp>
      <p:sp>
        <p:nvSpPr>
          <p:cNvPr id="19" name="Rectangle: Rounded Corners 18">
            <a:extLst>
              <a:ext uri="{FF2B5EF4-FFF2-40B4-BE49-F238E27FC236}">
                <a16:creationId xmlns:a16="http://schemas.microsoft.com/office/drawing/2014/main" id="{A3B0692D-09B2-3884-2D95-D54CD05A5B8B}"/>
              </a:ext>
            </a:extLst>
          </p:cNvPr>
          <p:cNvSpPr/>
          <p:nvPr/>
        </p:nvSpPr>
        <p:spPr>
          <a:xfrm>
            <a:off x="7760893" y="3453838"/>
            <a:ext cx="2510287" cy="5046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Delivered Energy (kWh)</a:t>
            </a:r>
          </a:p>
        </p:txBody>
      </p:sp>
      <p:sp>
        <p:nvSpPr>
          <p:cNvPr id="20" name="Rectangle: Rounded Corners 19">
            <a:extLst>
              <a:ext uri="{FF2B5EF4-FFF2-40B4-BE49-F238E27FC236}">
                <a16:creationId xmlns:a16="http://schemas.microsoft.com/office/drawing/2014/main" id="{81272D67-FA76-0E19-C1CC-01296A93EDB0}"/>
              </a:ext>
            </a:extLst>
          </p:cNvPr>
          <p:cNvSpPr/>
          <p:nvPr/>
        </p:nvSpPr>
        <p:spPr>
          <a:xfrm>
            <a:off x="7760893" y="4051625"/>
            <a:ext cx="2510287" cy="5046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Fee</a:t>
            </a:r>
          </a:p>
        </p:txBody>
      </p:sp>
      <p:sp>
        <p:nvSpPr>
          <p:cNvPr id="21" name="Rectangle: Rounded Corners 20">
            <a:extLst>
              <a:ext uri="{FF2B5EF4-FFF2-40B4-BE49-F238E27FC236}">
                <a16:creationId xmlns:a16="http://schemas.microsoft.com/office/drawing/2014/main" id="{F61E3ED1-40DD-C84C-4D80-2738A9A86535}"/>
              </a:ext>
            </a:extLst>
          </p:cNvPr>
          <p:cNvSpPr/>
          <p:nvPr/>
        </p:nvSpPr>
        <p:spPr>
          <a:xfrm>
            <a:off x="2984732" y="3065228"/>
            <a:ext cx="2510287" cy="5046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Out of Service Time</a:t>
            </a:r>
          </a:p>
        </p:txBody>
      </p:sp>
      <p:sp>
        <p:nvSpPr>
          <p:cNvPr id="22" name="Rectangle: Rounded Corners 21">
            <a:extLst>
              <a:ext uri="{FF2B5EF4-FFF2-40B4-BE49-F238E27FC236}">
                <a16:creationId xmlns:a16="http://schemas.microsoft.com/office/drawing/2014/main" id="{C1301767-60C6-1062-CFA0-7E97AA2709DA}"/>
              </a:ext>
            </a:extLst>
          </p:cNvPr>
          <p:cNvSpPr/>
          <p:nvPr/>
        </p:nvSpPr>
        <p:spPr>
          <a:xfrm>
            <a:off x="2984732" y="1899572"/>
            <a:ext cx="2510287" cy="5046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POI-Venue</a:t>
            </a:r>
          </a:p>
        </p:txBody>
      </p:sp>
      <p:sp>
        <p:nvSpPr>
          <p:cNvPr id="23" name="Rectangle: Rounded Corners 22">
            <a:extLst>
              <a:ext uri="{FF2B5EF4-FFF2-40B4-BE49-F238E27FC236}">
                <a16:creationId xmlns:a16="http://schemas.microsoft.com/office/drawing/2014/main" id="{72573B28-6D3B-1C96-2CD4-6533C816D13A}"/>
              </a:ext>
            </a:extLst>
          </p:cNvPr>
          <p:cNvSpPr/>
          <p:nvPr/>
        </p:nvSpPr>
        <p:spPr>
          <a:xfrm>
            <a:off x="370927" y="3671968"/>
            <a:ext cx="2510287" cy="5046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D/W/M/Y Delivered Energy</a:t>
            </a:r>
          </a:p>
        </p:txBody>
      </p:sp>
      <p:sp>
        <p:nvSpPr>
          <p:cNvPr id="24" name="Rectangle: Rounded Corners 23">
            <a:extLst>
              <a:ext uri="{FF2B5EF4-FFF2-40B4-BE49-F238E27FC236}">
                <a16:creationId xmlns:a16="http://schemas.microsoft.com/office/drawing/2014/main" id="{F020CF1B-DEFC-6AF9-2D38-206AB6B7D04C}"/>
              </a:ext>
            </a:extLst>
          </p:cNvPr>
          <p:cNvSpPr/>
          <p:nvPr/>
        </p:nvSpPr>
        <p:spPr>
          <a:xfrm>
            <a:off x="3013486" y="3669799"/>
            <a:ext cx="2510287" cy="5046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Free/Paid </a:t>
            </a:r>
          </a:p>
        </p:txBody>
      </p:sp>
      <p:sp>
        <p:nvSpPr>
          <p:cNvPr id="26" name="Arrow: Left-Right 25">
            <a:extLst>
              <a:ext uri="{FF2B5EF4-FFF2-40B4-BE49-F238E27FC236}">
                <a16:creationId xmlns:a16="http://schemas.microsoft.com/office/drawing/2014/main" id="{F27166BB-4562-9CD7-DBDD-0C80DAB6C44B}"/>
              </a:ext>
            </a:extLst>
          </p:cNvPr>
          <p:cNvSpPr/>
          <p:nvPr/>
        </p:nvSpPr>
        <p:spPr>
          <a:xfrm>
            <a:off x="5679052" y="2151895"/>
            <a:ext cx="1544128" cy="704334"/>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DFDB6127-1781-C8D8-D178-5017C0779C93}"/>
              </a:ext>
            </a:extLst>
          </p:cNvPr>
          <p:cNvSpPr/>
          <p:nvPr/>
        </p:nvSpPr>
        <p:spPr>
          <a:xfrm>
            <a:off x="370927" y="4252153"/>
            <a:ext cx="2510287" cy="5046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Hidden Demand</a:t>
            </a:r>
          </a:p>
        </p:txBody>
      </p:sp>
      <p:sp>
        <p:nvSpPr>
          <p:cNvPr id="28" name="Double Brace 27">
            <a:extLst>
              <a:ext uri="{FF2B5EF4-FFF2-40B4-BE49-F238E27FC236}">
                <a16:creationId xmlns:a16="http://schemas.microsoft.com/office/drawing/2014/main" id="{34035840-F105-8BB9-C28E-664B74218295}"/>
              </a:ext>
            </a:extLst>
          </p:cNvPr>
          <p:cNvSpPr/>
          <p:nvPr/>
        </p:nvSpPr>
        <p:spPr>
          <a:xfrm>
            <a:off x="7341079" y="1069587"/>
            <a:ext cx="3258985" cy="1079741"/>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5610B32E-246E-4C45-02D4-9158DC8BD766}"/>
              </a:ext>
            </a:extLst>
          </p:cNvPr>
          <p:cNvSpPr txBox="1"/>
          <p:nvPr/>
        </p:nvSpPr>
        <p:spPr>
          <a:xfrm>
            <a:off x="10690998" y="1418597"/>
            <a:ext cx="1415451" cy="381720"/>
          </a:xfrm>
          <a:prstGeom prst="rect">
            <a:avLst/>
          </a:prstGeom>
          <a:noFill/>
          <a:ln>
            <a:noFill/>
          </a:ln>
        </p:spPr>
        <p:txBody>
          <a:bodyPr wrap="square">
            <a:spAutoFit/>
          </a:bodyPr>
          <a:lstStyle/>
          <a:p>
            <a:pPr algn="ctr" rtl="0">
              <a:spcBef>
                <a:spcPts val="0"/>
              </a:spcBef>
              <a:spcAft>
                <a:spcPts val="0"/>
              </a:spcAft>
            </a:pPr>
            <a:r>
              <a:rPr lang="en-US" sz="1800" i="0" u="none" strike="noStrike" dirty="0">
                <a:solidFill>
                  <a:srgbClr val="000000"/>
                </a:solidFill>
                <a:effectLst/>
                <a:latin typeface="Arial" panose="020B0604020202020204" pitchFamily="34" charset="0"/>
              </a:rPr>
              <a:t>Event Type</a:t>
            </a:r>
            <a:endParaRPr lang="en-US" dirty="0">
              <a:effectLst/>
            </a:endParaRPr>
          </a:p>
        </p:txBody>
      </p:sp>
      <p:sp>
        <p:nvSpPr>
          <p:cNvPr id="30" name="Rectangle: Rounded Corners 29">
            <a:extLst>
              <a:ext uri="{FF2B5EF4-FFF2-40B4-BE49-F238E27FC236}">
                <a16:creationId xmlns:a16="http://schemas.microsoft.com/office/drawing/2014/main" id="{CEE276D5-A2BF-616C-D704-20E247DF9C22}"/>
              </a:ext>
            </a:extLst>
          </p:cNvPr>
          <p:cNvSpPr/>
          <p:nvPr/>
        </p:nvSpPr>
        <p:spPr>
          <a:xfrm>
            <a:off x="2984731" y="4252153"/>
            <a:ext cx="2510287" cy="5046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Current Demand</a:t>
            </a:r>
          </a:p>
        </p:txBody>
      </p:sp>
      <p:sp>
        <p:nvSpPr>
          <p:cNvPr id="32" name="Arrow: Left-Right 31">
            <a:extLst>
              <a:ext uri="{FF2B5EF4-FFF2-40B4-BE49-F238E27FC236}">
                <a16:creationId xmlns:a16="http://schemas.microsoft.com/office/drawing/2014/main" id="{DA381675-2FE8-4E34-6D38-7F2CE85ABD45}"/>
              </a:ext>
            </a:extLst>
          </p:cNvPr>
          <p:cNvSpPr/>
          <p:nvPr/>
        </p:nvSpPr>
        <p:spPr>
          <a:xfrm>
            <a:off x="1016475" y="5479379"/>
            <a:ext cx="9325154" cy="833625"/>
          </a:xfrm>
          <a:prstGeom prst="leftRightArrow">
            <a:avLst/>
          </a:prstGeom>
          <a:solidFill>
            <a:schemeClr val="accent5">
              <a:lumMod val="40000"/>
              <a:lumOff val="6000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Connector: Elbow 33">
            <a:extLst>
              <a:ext uri="{FF2B5EF4-FFF2-40B4-BE49-F238E27FC236}">
                <a16:creationId xmlns:a16="http://schemas.microsoft.com/office/drawing/2014/main" id="{70336A27-2EE6-0BAE-FF2A-B477C1A1F3E2}"/>
              </a:ext>
            </a:extLst>
          </p:cNvPr>
          <p:cNvCxnSpPr>
            <a:cxnSpLocks/>
          </p:cNvCxnSpPr>
          <p:nvPr/>
        </p:nvCxnSpPr>
        <p:spPr>
          <a:xfrm rot="16200000" flipH="1">
            <a:off x="1851698" y="5406443"/>
            <a:ext cx="969940" cy="405439"/>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4B647F5-5AE9-4C58-1943-5B0395B4F9F7}"/>
              </a:ext>
            </a:extLst>
          </p:cNvPr>
          <p:cNvSpPr txBox="1"/>
          <p:nvPr/>
        </p:nvSpPr>
        <p:spPr>
          <a:xfrm>
            <a:off x="828877" y="5153349"/>
            <a:ext cx="1251529" cy="276999"/>
          </a:xfrm>
          <a:prstGeom prst="rect">
            <a:avLst/>
          </a:prstGeom>
          <a:noFill/>
        </p:spPr>
        <p:txBody>
          <a:bodyPr wrap="square">
            <a:spAutoFit/>
          </a:bodyPr>
          <a:lstStyle/>
          <a:p>
            <a:r>
              <a:rPr lang="en-US" sz="1200" b="1" i="0" u="none" strike="noStrike" dirty="0">
                <a:solidFill>
                  <a:srgbClr val="000000"/>
                </a:solidFill>
                <a:effectLst/>
                <a:latin typeface="Arial" panose="020B0604020202020204" pitchFamily="34" charset="0"/>
              </a:rPr>
              <a:t>Start Charging</a:t>
            </a:r>
            <a:endParaRPr lang="en-US" sz="1200" dirty="0"/>
          </a:p>
        </p:txBody>
      </p:sp>
      <p:cxnSp>
        <p:nvCxnSpPr>
          <p:cNvPr id="38" name="Connector: Elbow 37">
            <a:extLst>
              <a:ext uri="{FF2B5EF4-FFF2-40B4-BE49-F238E27FC236}">
                <a16:creationId xmlns:a16="http://schemas.microsoft.com/office/drawing/2014/main" id="{B27628E9-4BEE-6BE5-3DE8-E097D9CE7886}"/>
              </a:ext>
            </a:extLst>
          </p:cNvPr>
          <p:cNvCxnSpPr>
            <a:cxnSpLocks/>
          </p:cNvCxnSpPr>
          <p:nvPr/>
        </p:nvCxnSpPr>
        <p:spPr>
          <a:xfrm rot="16200000" flipH="1">
            <a:off x="2999379" y="5426192"/>
            <a:ext cx="969940" cy="405439"/>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C5CCB4FC-1F59-A9A9-9252-C6CF2A0B3DFE}"/>
              </a:ext>
            </a:extLst>
          </p:cNvPr>
          <p:cNvCxnSpPr>
            <a:cxnSpLocks/>
          </p:cNvCxnSpPr>
          <p:nvPr/>
        </p:nvCxnSpPr>
        <p:spPr>
          <a:xfrm rot="16200000" flipH="1">
            <a:off x="4499672" y="5426191"/>
            <a:ext cx="969940" cy="405439"/>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A29F0AA5-94D1-A568-3982-7DF9FCB5C2DE}"/>
              </a:ext>
            </a:extLst>
          </p:cNvPr>
          <p:cNvCxnSpPr>
            <a:cxnSpLocks/>
          </p:cNvCxnSpPr>
          <p:nvPr/>
        </p:nvCxnSpPr>
        <p:spPr>
          <a:xfrm rot="16200000" flipH="1">
            <a:off x="6374834" y="5415068"/>
            <a:ext cx="969940" cy="405439"/>
          </a:xfrm>
          <a:prstGeom prst="bentConnector3">
            <a:avLst>
              <a:gd name="adj1" fmla="val 49111"/>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BFDBCAA5-12C9-35FA-65F1-8A728C6E46DB}"/>
              </a:ext>
            </a:extLst>
          </p:cNvPr>
          <p:cNvSpPr txBox="1"/>
          <p:nvPr/>
        </p:nvSpPr>
        <p:spPr>
          <a:xfrm>
            <a:off x="2156613" y="5148058"/>
            <a:ext cx="1251529" cy="276999"/>
          </a:xfrm>
          <a:prstGeom prst="rect">
            <a:avLst/>
          </a:prstGeom>
          <a:noFill/>
        </p:spPr>
        <p:txBody>
          <a:bodyPr wrap="square">
            <a:spAutoFit/>
          </a:bodyPr>
          <a:lstStyle/>
          <a:p>
            <a:r>
              <a:rPr lang="en-US" sz="1200" b="1" i="0" u="none" strike="noStrike" dirty="0">
                <a:solidFill>
                  <a:srgbClr val="000000"/>
                </a:solidFill>
                <a:effectLst/>
                <a:latin typeface="Arial" panose="020B0604020202020204" pitchFamily="34" charset="0"/>
              </a:rPr>
              <a:t>End Charging</a:t>
            </a:r>
            <a:endParaRPr lang="en-US" sz="1200" dirty="0"/>
          </a:p>
        </p:txBody>
      </p:sp>
      <p:sp>
        <p:nvSpPr>
          <p:cNvPr id="42" name="TextBox 41">
            <a:extLst>
              <a:ext uri="{FF2B5EF4-FFF2-40B4-BE49-F238E27FC236}">
                <a16:creationId xmlns:a16="http://schemas.microsoft.com/office/drawing/2014/main" id="{F5BE7F13-F0B3-C3B1-6E9E-D7E7DF43DDE6}"/>
              </a:ext>
            </a:extLst>
          </p:cNvPr>
          <p:cNvSpPr txBox="1"/>
          <p:nvPr/>
        </p:nvSpPr>
        <p:spPr>
          <a:xfrm>
            <a:off x="3829055" y="5129707"/>
            <a:ext cx="1251529" cy="276999"/>
          </a:xfrm>
          <a:prstGeom prst="rect">
            <a:avLst/>
          </a:prstGeom>
          <a:noFill/>
        </p:spPr>
        <p:txBody>
          <a:bodyPr wrap="square">
            <a:spAutoFit/>
          </a:bodyPr>
          <a:lstStyle/>
          <a:p>
            <a:r>
              <a:rPr lang="en-US" sz="1200" b="1" i="0" u="none" strike="noStrike" dirty="0">
                <a:solidFill>
                  <a:srgbClr val="000000"/>
                </a:solidFill>
                <a:effectLst/>
                <a:latin typeface="Arial" panose="020B0604020202020204" pitchFamily="34" charset="0"/>
              </a:rPr>
              <a:t>Leaving CS</a:t>
            </a:r>
            <a:endParaRPr lang="en-US" sz="1200" dirty="0"/>
          </a:p>
        </p:txBody>
      </p:sp>
      <p:sp>
        <p:nvSpPr>
          <p:cNvPr id="43" name="TextBox 42">
            <a:extLst>
              <a:ext uri="{FF2B5EF4-FFF2-40B4-BE49-F238E27FC236}">
                <a16:creationId xmlns:a16="http://schemas.microsoft.com/office/drawing/2014/main" id="{23D06645-72EE-63E5-B0AD-C1C981092A89}"/>
              </a:ext>
            </a:extLst>
          </p:cNvPr>
          <p:cNvSpPr txBox="1"/>
          <p:nvPr/>
        </p:nvSpPr>
        <p:spPr>
          <a:xfrm>
            <a:off x="5440173" y="5112942"/>
            <a:ext cx="1251529" cy="276999"/>
          </a:xfrm>
          <a:prstGeom prst="rect">
            <a:avLst/>
          </a:prstGeom>
          <a:noFill/>
        </p:spPr>
        <p:txBody>
          <a:bodyPr wrap="square">
            <a:spAutoFit/>
          </a:bodyPr>
          <a:lstStyle/>
          <a:p>
            <a:r>
              <a:rPr lang="en-US" sz="1200" b="1" i="0" u="none" strike="noStrike" dirty="0">
                <a:solidFill>
                  <a:srgbClr val="000000"/>
                </a:solidFill>
                <a:effectLst/>
                <a:latin typeface="Arial" panose="020B0604020202020204" pitchFamily="34" charset="0"/>
              </a:rPr>
              <a:t>Start Charging</a:t>
            </a:r>
            <a:endParaRPr lang="en-US" sz="1200" dirty="0"/>
          </a:p>
        </p:txBody>
      </p:sp>
      <p:pic>
        <p:nvPicPr>
          <p:cNvPr id="6146" name="Picture 2" descr="Symbol Battery Full,Symbol Battery Green Color,Symbol Battery Isolate Stock  Photo, Picture and Royalty Free Image. Image 112956008.">
            <a:extLst>
              <a:ext uri="{FF2B5EF4-FFF2-40B4-BE49-F238E27FC236}">
                <a16:creationId xmlns:a16="http://schemas.microsoft.com/office/drawing/2014/main" id="{55B19FC3-3A58-6BF0-65CE-D6A2D70C22C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0315" t="25797" r="16678" b="27379"/>
          <a:stretch/>
        </p:blipFill>
        <p:spPr bwMode="auto">
          <a:xfrm>
            <a:off x="2542254" y="5664043"/>
            <a:ext cx="1121434" cy="468667"/>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Connector: Elbow 44">
            <a:extLst>
              <a:ext uri="{FF2B5EF4-FFF2-40B4-BE49-F238E27FC236}">
                <a16:creationId xmlns:a16="http://schemas.microsoft.com/office/drawing/2014/main" id="{369B163C-5AAB-B529-39B2-C118ABE3FEE0}"/>
              </a:ext>
            </a:extLst>
          </p:cNvPr>
          <p:cNvCxnSpPr>
            <a:cxnSpLocks/>
          </p:cNvCxnSpPr>
          <p:nvPr/>
        </p:nvCxnSpPr>
        <p:spPr>
          <a:xfrm rot="16200000" flipH="1">
            <a:off x="7561316" y="5415067"/>
            <a:ext cx="969940" cy="405439"/>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46" name="Picture 2" descr="Symbol Battery Full,Symbol Battery Green Color,Symbol Battery Isolate Stock  Photo, Picture and Royalty Free Image. Image 112956008.">
            <a:extLst>
              <a:ext uri="{FF2B5EF4-FFF2-40B4-BE49-F238E27FC236}">
                <a16:creationId xmlns:a16="http://schemas.microsoft.com/office/drawing/2014/main" id="{111E3035-88FD-B9F8-C64D-C66B33C9504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0315" t="25797" r="16678" b="27379"/>
          <a:stretch/>
        </p:blipFill>
        <p:spPr bwMode="auto">
          <a:xfrm>
            <a:off x="7120363" y="5657434"/>
            <a:ext cx="1121434" cy="468667"/>
          </a:xfrm>
          <a:prstGeom prst="rect">
            <a:avLst/>
          </a:prstGeom>
          <a:noFill/>
          <a:extLst>
            <a:ext uri="{909E8E84-426E-40DD-AFC4-6F175D3DCCD1}">
              <a14:hiddenFill xmlns:a14="http://schemas.microsoft.com/office/drawing/2010/main">
                <a:solidFill>
                  <a:srgbClr val="FFFFFF"/>
                </a:solidFill>
              </a14:hiddenFill>
            </a:ext>
          </a:extLst>
        </p:spPr>
      </p:pic>
      <p:pic>
        <p:nvPicPr>
          <p:cNvPr id="48" name="Graphic 47" descr="Car with solid fill">
            <a:extLst>
              <a:ext uri="{FF2B5EF4-FFF2-40B4-BE49-F238E27FC236}">
                <a16:creationId xmlns:a16="http://schemas.microsoft.com/office/drawing/2014/main" id="{F65EEB4A-DC1B-E8EC-B128-04AC40ACC2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49769" y="5635960"/>
            <a:ext cx="520460" cy="520460"/>
          </a:xfrm>
          <a:prstGeom prst="rect">
            <a:avLst/>
          </a:prstGeom>
        </p:spPr>
      </p:pic>
      <p:sp>
        <p:nvSpPr>
          <p:cNvPr id="49" name="TextBox 48">
            <a:extLst>
              <a:ext uri="{FF2B5EF4-FFF2-40B4-BE49-F238E27FC236}">
                <a16:creationId xmlns:a16="http://schemas.microsoft.com/office/drawing/2014/main" id="{F87AE41C-6651-E111-8414-69BD03DDA97D}"/>
              </a:ext>
            </a:extLst>
          </p:cNvPr>
          <p:cNvSpPr txBox="1"/>
          <p:nvPr/>
        </p:nvSpPr>
        <p:spPr>
          <a:xfrm>
            <a:off x="3763367" y="5753269"/>
            <a:ext cx="768263" cy="276999"/>
          </a:xfrm>
          <a:prstGeom prst="rect">
            <a:avLst/>
          </a:prstGeom>
          <a:noFill/>
        </p:spPr>
        <p:txBody>
          <a:bodyPr wrap="square">
            <a:spAutoFit/>
          </a:bodyPr>
          <a:lstStyle/>
          <a:p>
            <a:r>
              <a:rPr lang="en-US" sz="1200" b="1" i="0" u="none" strike="noStrike" dirty="0">
                <a:solidFill>
                  <a:srgbClr val="000000"/>
                </a:solidFill>
                <a:effectLst/>
                <a:latin typeface="Arial" panose="020B0604020202020204" pitchFamily="34" charset="0"/>
              </a:rPr>
              <a:t>Parking</a:t>
            </a:r>
            <a:endParaRPr lang="en-US" sz="1200" dirty="0"/>
          </a:p>
        </p:txBody>
      </p:sp>
      <p:sp>
        <p:nvSpPr>
          <p:cNvPr id="51" name="TextBox 50">
            <a:extLst>
              <a:ext uri="{FF2B5EF4-FFF2-40B4-BE49-F238E27FC236}">
                <a16:creationId xmlns:a16="http://schemas.microsoft.com/office/drawing/2014/main" id="{E2DEF2D0-A1CC-DC6B-D794-B5A6FA98C204}"/>
              </a:ext>
            </a:extLst>
          </p:cNvPr>
          <p:cNvSpPr txBox="1"/>
          <p:nvPr/>
        </p:nvSpPr>
        <p:spPr>
          <a:xfrm>
            <a:off x="2621108" y="5759652"/>
            <a:ext cx="900298" cy="276999"/>
          </a:xfrm>
          <a:prstGeom prst="rect">
            <a:avLst/>
          </a:prstGeom>
          <a:noFill/>
        </p:spPr>
        <p:txBody>
          <a:bodyPr wrap="square">
            <a:spAutoFit/>
          </a:bodyPr>
          <a:lstStyle/>
          <a:p>
            <a:r>
              <a:rPr lang="en-US" sz="1200" b="1" i="0" u="none" strike="noStrike" dirty="0">
                <a:solidFill>
                  <a:srgbClr val="000000"/>
                </a:solidFill>
                <a:effectLst/>
                <a:latin typeface="Arial" panose="020B0604020202020204" pitchFamily="34" charset="0"/>
              </a:rPr>
              <a:t>Charging</a:t>
            </a:r>
            <a:endParaRPr lang="en-US" sz="1200" dirty="0"/>
          </a:p>
        </p:txBody>
      </p:sp>
      <p:pic>
        <p:nvPicPr>
          <p:cNvPr id="53" name="Graphic 52" descr="Snooze with solid fill">
            <a:extLst>
              <a:ext uri="{FF2B5EF4-FFF2-40B4-BE49-F238E27FC236}">
                <a16:creationId xmlns:a16="http://schemas.microsoft.com/office/drawing/2014/main" id="{4544939C-603A-DBB0-57EE-7203A479E5F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04273" y="5702235"/>
            <a:ext cx="391832" cy="391832"/>
          </a:xfrm>
          <a:prstGeom prst="rect">
            <a:avLst/>
          </a:prstGeom>
        </p:spPr>
      </p:pic>
      <p:sp>
        <p:nvSpPr>
          <p:cNvPr id="54" name="TextBox 53">
            <a:extLst>
              <a:ext uri="{FF2B5EF4-FFF2-40B4-BE49-F238E27FC236}">
                <a16:creationId xmlns:a16="http://schemas.microsoft.com/office/drawing/2014/main" id="{E3DA8131-62EB-798D-6E12-FFD9B5227305}"/>
              </a:ext>
            </a:extLst>
          </p:cNvPr>
          <p:cNvSpPr txBox="1"/>
          <p:nvPr/>
        </p:nvSpPr>
        <p:spPr>
          <a:xfrm>
            <a:off x="5418123" y="5759652"/>
            <a:ext cx="842587" cy="276999"/>
          </a:xfrm>
          <a:prstGeom prst="rect">
            <a:avLst/>
          </a:prstGeom>
          <a:noFill/>
        </p:spPr>
        <p:txBody>
          <a:bodyPr wrap="square">
            <a:spAutoFit/>
          </a:bodyPr>
          <a:lstStyle/>
          <a:p>
            <a:r>
              <a:rPr lang="en-US" sz="1200" b="1" i="0" u="none" strike="noStrike" dirty="0">
                <a:solidFill>
                  <a:srgbClr val="000000"/>
                </a:solidFill>
                <a:effectLst/>
                <a:latin typeface="Arial" panose="020B0604020202020204" pitchFamily="34" charset="0"/>
              </a:rPr>
              <a:t>Idle time</a:t>
            </a:r>
            <a:endParaRPr lang="en-US" sz="1200" dirty="0"/>
          </a:p>
        </p:txBody>
      </p:sp>
      <p:sp>
        <p:nvSpPr>
          <p:cNvPr id="55" name="TextBox 54">
            <a:extLst>
              <a:ext uri="{FF2B5EF4-FFF2-40B4-BE49-F238E27FC236}">
                <a16:creationId xmlns:a16="http://schemas.microsoft.com/office/drawing/2014/main" id="{C7EA718A-A10E-ACEC-FA8D-29494BC23305}"/>
              </a:ext>
            </a:extLst>
          </p:cNvPr>
          <p:cNvSpPr txBox="1"/>
          <p:nvPr/>
        </p:nvSpPr>
        <p:spPr>
          <a:xfrm>
            <a:off x="6714433" y="5099387"/>
            <a:ext cx="1251529" cy="276999"/>
          </a:xfrm>
          <a:prstGeom prst="rect">
            <a:avLst/>
          </a:prstGeom>
          <a:noFill/>
        </p:spPr>
        <p:txBody>
          <a:bodyPr wrap="square">
            <a:spAutoFit/>
          </a:bodyPr>
          <a:lstStyle/>
          <a:p>
            <a:r>
              <a:rPr lang="en-US" sz="1200" b="1" i="0" u="none" strike="noStrike" dirty="0">
                <a:solidFill>
                  <a:srgbClr val="000000"/>
                </a:solidFill>
                <a:effectLst/>
                <a:latin typeface="Arial" panose="020B0604020202020204" pitchFamily="34" charset="0"/>
              </a:rPr>
              <a:t>End Charging</a:t>
            </a:r>
            <a:endParaRPr lang="en-US" sz="1200" dirty="0"/>
          </a:p>
        </p:txBody>
      </p:sp>
      <p:cxnSp>
        <p:nvCxnSpPr>
          <p:cNvPr id="58" name="Straight Arrow Connector 57">
            <a:extLst>
              <a:ext uri="{FF2B5EF4-FFF2-40B4-BE49-F238E27FC236}">
                <a16:creationId xmlns:a16="http://schemas.microsoft.com/office/drawing/2014/main" id="{DF25C83D-70A1-DD0C-96F7-A72D3D19196E}"/>
              </a:ext>
            </a:extLst>
          </p:cNvPr>
          <p:cNvCxnSpPr/>
          <p:nvPr/>
        </p:nvCxnSpPr>
        <p:spPr>
          <a:xfrm>
            <a:off x="2621108" y="6249269"/>
            <a:ext cx="2566254"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DB1CE96-6DA5-392C-E0F0-EBB4F6579C71}"/>
              </a:ext>
            </a:extLst>
          </p:cNvPr>
          <p:cNvSpPr txBox="1"/>
          <p:nvPr/>
        </p:nvSpPr>
        <p:spPr>
          <a:xfrm>
            <a:off x="3458470" y="6238573"/>
            <a:ext cx="1251529" cy="276999"/>
          </a:xfrm>
          <a:prstGeom prst="rect">
            <a:avLst/>
          </a:prstGeom>
          <a:noFill/>
        </p:spPr>
        <p:txBody>
          <a:bodyPr wrap="square">
            <a:spAutoFit/>
          </a:bodyPr>
          <a:lstStyle/>
          <a:p>
            <a:r>
              <a:rPr lang="en-US" sz="1200" b="1" i="0" u="none" strike="noStrike" dirty="0">
                <a:solidFill>
                  <a:srgbClr val="000000"/>
                </a:solidFill>
                <a:effectLst/>
                <a:latin typeface="Arial" panose="020B0604020202020204" pitchFamily="34" charset="0"/>
              </a:rPr>
              <a:t>Total duration </a:t>
            </a:r>
            <a:endParaRPr lang="en-US" sz="1200" dirty="0"/>
          </a:p>
        </p:txBody>
      </p:sp>
      <p:cxnSp>
        <p:nvCxnSpPr>
          <p:cNvPr id="60" name="Connector: Elbow 59">
            <a:extLst>
              <a:ext uri="{FF2B5EF4-FFF2-40B4-BE49-F238E27FC236}">
                <a16:creationId xmlns:a16="http://schemas.microsoft.com/office/drawing/2014/main" id="{E3552980-90C4-B446-D230-01990337A58A}"/>
              </a:ext>
            </a:extLst>
          </p:cNvPr>
          <p:cNvCxnSpPr>
            <a:cxnSpLocks/>
          </p:cNvCxnSpPr>
          <p:nvPr/>
        </p:nvCxnSpPr>
        <p:spPr>
          <a:xfrm rot="16200000" flipH="1">
            <a:off x="8952906" y="5395871"/>
            <a:ext cx="969940" cy="405439"/>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DA5176D0-4D41-785E-761C-EE311A60585C}"/>
              </a:ext>
            </a:extLst>
          </p:cNvPr>
          <p:cNvSpPr txBox="1"/>
          <p:nvPr/>
        </p:nvSpPr>
        <p:spPr>
          <a:xfrm>
            <a:off x="8282289" y="5099387"/>
            <a:ext cx="1251529" cy="276999"/>
          </a:xfrm>
          <a:prstGeom prst="rect">
            <a:avLst/>
          </a:prstGeom>
          <a:noFill/>
        </p:spPr>
        <p:txBody>
          <a:bodyPr wrap="square">
            <a:spAutoFit/>
          </a:bodyPr>
          <a:lstStyle/>
          <a:p>
            <a:r>
              <a:rPr lang="en-US" sz="1200" b="1" i="0" u="none" strike="noStrike" dirty="0">
                <a:solidFill>
                  <a:srgbClr val="000000"/>
                </a:solidFill>
                <a:effectLst/>
                <a:latin typeface="Arial" panose="020B0604020202020204" pitchFamily="34" charset="0"/>
              </a:rPr>
              <a:t>Leaving CS</a:t>
            </a:r>
            <a:endParaRPr lang="en-US" sz="1200" dirty="0"/>
          </a:p>
        </p:txBody>
      </p:sp>
      <p:pic>
        <p:nvPicPr>
          <p:cNvPr id="62" name="Graphic 61" descr="Car with solid fill">
            <a:extLst>
              <a:ext uri="{FF2B5EF4-FFF2-40B4-BE49-F238E27FC236}">
                <a16:creationId xmlns:a16="http://schemas.microsoft.com/office/drawing/2014/main" id="{C7E84873-12E6-17BB-01BE-6576279D6A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2183" y="5654154"/>
            <a:ext cx="520460" cy="520460"/>
          </a:xfrm>
          <a:prstGeom prst="rect">
            <a:avLst/>
          </a:prstGeom>
        </p:spPr>
      </p:pic>
      <p:sp>
        <p:nvSpPr>
          <p:cNvPr id="63" name="TextBox 62">
            <a:extLst>
              <a:ext uri="{FF2B5EF4-FFF2-40B4-BE49-F238E27FC236}">
                <a16:creationId xmlns:a16="http://schemas.microsoft.com/office/drawing/2014/main" id="{DBE1152D-D7FB-18F1-D1E1-DE96585F01BD}"/>
              </a:ext>
            </a:extLst>
          </p:cNvPr>
          <p:cNvSpPr txBox="1"/>
          <p:nvPr/>
        </p:nvSpPr>
        <p:spPr>
          <a:xfrm>
            <a:off x="8315781" y="5771463"/>
            <a:ext cx="768263" cy="276999"/>
          </a:xfrm>
          <a:prstGeom prst="rect">
            <a:avLst/>
          </a:prstGeom>
          <a:noFill/>
        </p:spPr>
        <p:txBody>
          <a:bodyPr wrap="square">
            <a:spAutoFit/>
          </a:bodyPr>
          <a:lstStyle/>
          <a:p>
            <a:r>
              <a:rPr lang="en-US" sz="1200" b="1" i="0" u="none" strike="noStrike" dirty="0">
                <a:solidFill>
                  <a:srgbClr val="000000"/>
                </a:solidFill>
                <a:effectLst/>
                <a:latin typeface="Arial" panose="020B0604020202020204" pitchFamily="34" charset="0"/>
              </a:rPr>
              <a:t>Parking</a:t>
            </a:r>
            <a:endParaRPr lang="en-US" sz="1200" dirty="0"/>
          </a:p>
        </p:txBody>
      </p:sp>
      <p:sp>
        <p:nvSpPr>
          <p:cNvPr id="6145" name="TextBox 6144">
            <a:extLst>
              <a:ext uri="{FF2B5EF4-FFF2-40B4-BE49-F238E27FC236}">
                <a16:creationId xmlns:a16="http://schemas.microsoft.com/office/drawing/2014/main" id="{829E2216-63BD-A8A6-4DE3-F545E8F06203}"/>
              </a:ext>
            </a:extLst>
          </p:cNvPr>
          <p:cNvSpPr txBox="1"/>
          <p:nvPr/>
        </p:nvSpPr>
        <p:spPr>
          <a:xfrm>
            <a:off x="7223180" y="5750429"/>
            <a:ext cx="900298" cy="276999"/>
          </a:xfrm>
          <a:prstGeom prst="rect">
            <a:avLst/>
          </a:prstGeom>
          <a:noFill/>
        </p:spPr>
        <p:txBody>
          <a:bodyPr wrap="square">
            <a:spAutoFit/>
          </a:bodyPr>
          <a:lstStyle/>
          <a:p>
            <a:r>
              <a:rPr lang="en-US" sz="1200" b="1" i="0" u="none" strike="noStrike" dirty="0">
                <a:solidFill>
                  <a:srgbClr val="000000"/>
                </a:solidFill>
                <a:effectLst/>
                <a:latin typeface="Arial" panose="020B0604020202020204" pitchFamily="34" charset="0"/>
              </a:rPr>
              <a:t>Charging</a:t>
            </a:r>
            <a:endParaRPr lang="en-US" sz="1200" dirty="0"/>
          </a:p>
        </p:txBody>
      </p:sp>
      <p:sp>
        <p:nvSpPr>
          <p:cNvPr id="6149" name="TextBox 6148">
            <a:extLst>
              <a:ext uri="{FF2B5EF4-FFF2-40B4-BE49-F238E27FC236}">
                <a16:creationId xmlns:a16="http://schemas.microsoft.com/office/drawing/2014/main" id="{52D6DDD3-EA38-5160-4906-DB0D1A26FFC5}"/>
              </a:ext>
            </a:extLst>
          </p:cNvPr>
          <p:cNvSpPr txBox="1"/>
          <p:nvPr/>
        </p:nvSpPr>
        <p:spPr>
          <a:xfrm>
            <a:off x="4921596" y="6460443"/>
            <a:ext cx="1251529" cy="338554"/>
          </a:xfrm>
          <a:prstGeom prst="rect">
            <a:avLst/>
          </a:prstGeom>
          <a:noFill/>
        </p:spPr>
        <p:txBody>
          <a:bodyPr wrap="square">
            <a:spAutoFit/>
          </a:bodyPr>
          <a:lstStyle/>
          <a:p>
            <a:r>
              <a:rPr lang="en-US" sz="1600" b="1" i="0" u="none" strike="noStrike" dirty="0">
                <a:solidFill>
                  <a:srgbClr val="000000"/>
                </a:solidFill>
                <a:effectLst/>
                <a:latin typeface="Arial" panose="020B0604020202020204" pitchFamily="34" charset="0"/>
              </a:rPr>
              <a:t>Timeline</a:t>
            </a:r>
            <a:endParaRPr lang="en-US" sz="1600" dirty="0"/>
          </a:p>
        </p:txBody>
      </p:sp>
      <p:sp>
        <p:nvSpPr>
          <p:cNvPr id="6151" name="Rectangle: Rounded Corners 6150">
            <a:extLst>
              <a:ext uri="{FF2B5EF4-FFF2-40B4-BE49-F238E27FC236}">
                <a16:creationId xmlns:a16="http://schemas.microsoft.com/office/drawing/2014/main" id="{86B74400-6A95-4A94-96B4-C8CEBD6B1645}"/>
              </a:ext>
            </a:extLst>
          </p:cNvPr>
          <p:cNvSpPr/>
          <p:nvPr/>
        </p:nvSpPr>
        <p:spPr>
          <a:xfrm>
            <a:off x="612475" y="4899804"/>
            <a:ext cx="10144665" cy="1880558"/>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6239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206A37-D0D9-1219-6F04-B6CB2293274B}"/>
              </a:ext>
            </a:extLst>
          </p:cNvPr>
          <p:cNvSpPr txBox="1"/>
          <p:nvPr/>
        </p:nvSpPr>
        <p:spPr>
          <a:xfrm>
            <a:off x="233274" y="169178"/>
            <a:ext cx="2164870" cy="369332"/>
          </a:xfrm>
          <a:prstGeom prst="rect">
            <a:avLst/>
          </a:prstGeom>
          <a:noFill/>
          <a:ln>
            <a:solidFill>
              <a:schemeClr val="tx1"/>
            </a:solidFill>
          </a:ln>
        </p:spPr>
        <p:txBody>
          <a:bodyPr wrap="square">
            <a:spAutoFit/>
          </a:bodyPr>
          <a:lstStyle/>
          <a:p>
            <a:pPr rtl="0">
              <a:spcBef>
                <a:spcPts val="0"/>
              </a:spcBef>
              <a:spcAft>
                <a:spcPts val="0"/>
              </a:spcAft>
            </a:pPr>
            <a:r>
              <a:rPr lang="en-US" b="1" dirty="0">
                <a:solidFill>
                  <a:srgbClr val="000000"/>
                </a:solidFill>
                <a:latin typeface="Arial" panose="020B0604020202020204" pitchFamily="34" charset="0"/>
              </a:rPr>
              <a:t>Decision Making</a:t>
            </a:r>
            <a:endParaRPr lang="en-US" b="0" dirty="0">
              <a:effectLst/>
            </a:endParaRPr>
          </a:p>
        </p:txBody>
      </p:sp>
      <p:sp>
        <p:nvSpPr>
          <p:cNvPr id="8" name="TextBox 7">
            <a:extLst>
              <a:ext uri="{FF2B5EF4-FFF2-40B4-BE49-F238E27FC236}">
                <a16:creationId xmlns:a16="http://schemas.microsoft.com/office/drawing/2014/main" id="{5DD729B7-EF99-F9E9-D62A-B6EADEA47407}"/>
              </a:ext>
            </a:extLst>
          </p:cNvPr>
          <p:cNvSpPr txBox="1"/>
          <p:nvPr/>
        </p:nvSpPr>
        <p:spPr>
          <a:xfrm>
            <a:off x="821666" y="512462"/>
            <a:ext cx="9469648" cy="646331"/>
          </a:xfrm>
          <a:prstGeom prst="rect">
            <a:avLst/>
          </a:prstGeom>
          <a:noFill/>
        </p:spPr>
        <p:txBody>
          <a:bodyPr wrap="square">
            <a:spAutoFit/>
          </a:bodyPr>
          <a:lstStyle/>
          <a:p>
            <a:r>
              <a:rPr lang="en-US" b="1" dirty="0"/>
              <a:t>M</a:t>
            </a:r>
            <a:r>
              <a:rPr lang="en-US" sz="1800" b="1" dirty="0"/>
              <a:t>easure the viability of Level 2 and DC fast charging sites</a:t>
            </a:r>
            <a:r>
              <a:rPr lang="en-US" b="1" dirty="0"/>
              <a:t>:</a:t>
            </a:r>
            <a:endParaRPr lang="en-US" sz="1800" b="1" dirty="0"/>
          </a:p>
          <a:p>
            <a:pPr marL="285750" indent="-285750">
              <a:buFont typeface="Wingdings" panose="05000000000000000000" pitchFamily="2" charset="2"/>
              <a:buChar char="v"/>
            </a:pPr>
            <a:r>
              <a:rPr lang="en-US" dirty="0"/>
              <a:t>Study of  user's behavior, charging time, parking time, related to each CS and POI </a:t>
            </a:r>
          </a:p>
        </p:txBody>
      </p:sp>
      <p:pic>
        <p:nvPicPr>
          <p:cNvPr id="5122" name="Picture 2">
            <a:extLst>
              <a:ext uri="{FF2B5EF4-FFF2-40B4-BE49-F238E27FC236}">
                <a16:creationId xmlns:a16="http://schemas.microsoft.com/office/drawing/2014/main" id="{22CFB384-140B-6016-CDA2-44B27AE7FC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9502" y="1716615"/>
            <a:ext cx="8236369" cy="4972207"/>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35F68488-84CC-66E4-0D05-8C111B748B0B}"/>
              </a:ext>
            </a:extLst>
          </p:cNvPr>
          <p:cNvSpPr/>
          <p:nvPr/>
        </p:nvSpPr>
        <p:spPr>
          <a:xfrm>
            <a:off x="2306129" y="1870168"/>
            <a:ext cx="652731" cy="4672567"/>
          </a:xfrm>
          <a:prstGeom prst="ellipse">
            <a:avLst/>
          </a:prstGeom>
          <a:solidFill>
            <a:schemeClr val="accent2">
              <a:lumMod val="40000"/>
              <a:lumOff val="60000"/>
              <a:alpha val="2392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9B882A80-FD08-567F-F17E-E55FED10ED78}"/>
              </a:ext>
            </a:extLst>
          </p:cNvPr>
          <p:cNvSpPr/>
          <p:nvPr/>
        </p:nvSpPr>
        <p:spPr>
          <a:xfrm>
            <a:off x="2958860" y="2493034"/>
            <a:ext cx="6788989" cy="3622292"/>
          </a:xfrm>
          <a:prstGeom prst="roundRect">
            <a:avLst/>
          </a:prstGeom>
          <a:solidFill>
            <a:srgbClr val="DAE3F3">
              <a:alpha val="3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F4908BD-5100-F61C-3F76-3A6EABE0CC21}"/>
              </a:ext>
            </a:extLst>
          </p:cNvPr>
          <p:cNvSpPr txBox="1"/>
          <p:nvPr/>
        </p:nvSpPr>
        <p:spPr>
          <a:xfrm>
            <a:off x="1649502" y="6522413"/>
            <a:ext cx="8380381" cy="369332"/>
          </a:xfrm>
          <a:prstGeom prst="rect">
            <a:avLst/>
          </a:prstGeom>
          <a:noFill/>
          <a:ln>
            <a:noFill/>
          </a:ln>
        </p:spPr>
        <p:txBody>
          <a:bodyPr wrap="square">
            <a:spAutoFit/>
          </a:bodyPr>
          <a:lstStyle/>
          <a:p>
            <a:pPr rtl="0">
              <a:spcBef>
                <a:spcPts val="0"/>
              </a:spcBef>
              <a:spcAft>
                <a:spcPts val="0"/>
              </a:spcAft>
            </a:pPr>
            <a:r>
              <a:rPr lang="en-US" b="1" dirty="0">
                <a:solidFill>
                  <a:schemeClr val="accent6"/>
                </a:solidFill>
                <a:latin typeface="Arial" panose="020B0604020202020204" pitchFamily="34" charset="0"/>
              </a:rPr>
              <a:t>Each point represent the average charging + parking time at each EVSE </a:t>
            </a:r>
            <a:endParaRPr lang="en-US" b="1" dirty="0">
              <a:solidFill>
                <a:schemeClr val="accent6"/>
              </a:solidFill>
              <a:effectLst/>
            </a:endParaRPr>
          </a:p>
        </p:txBody>
      </p:sp>
      <p:pic>
        <p:nvPicPr>
          <p:cNvPr id="14" name="Picture 13">
            <a:extLst>
              <a:ext uri="{FF2B5EF4-FFF2-40B4-BE49-F238E27FC236}">
                <a16:creationId xmlns:a16="http://schemas.microsoft.com/office/drawing/2014/main" id="{1C29254F-E7E5-C290-E154-AB399893CC0E}"/>
              </a:ext>
            </a:extLst>
          </p:cNvPr>
          <p:cNvPicPr>
            <a:picLocks noChangeAspect="1"/>
          </p:cNvPicPr>
          <p:nvPr/>
        </p:nvPicPr>
        <p:blipFill>
          <a:blip r:embed="rId3"/>
          <a:stretch>
            <a:fillRect/>
          </a:stretch>
        </p:blipFill>
        <p:spPr>
          <a:xfrm>
            <a:off x="6592748" y="0"/>
            <a:ext cx="5514426" cy="858885"/>
          </a:xfrm>
          <a:prstGeom prst="rect">
            <a:avLst/>
          </a:prstGeom>
        </p:spPr>
      </p:pic>
    </p:spTree>
    <p:extLst>
      <p:ext uri="{BB962C8B-B14F-4D97-AF65-F5344CB8AC3E}">
        <p14:creationId xmlns:p14="http://schemas.microsoft.com/office/powerpoint/2010/main" val="351631889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307</TotalTime>
  <Words>1176</Words>
  <Application>Microsoft Office PowerPoint</Application>
  <PresentationFormat>Widescreen</PresentationFormat>
  <Paragraphs>173</Paragraphs>
  <Slides>28</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Calibri Light</vt:lpstr>
      <vt:lpstr>Cambria Math</vt:lpstr>
      <vt:lpstr>Consolas</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and Discussions (Part 1)</vt:lpstr>
      <vt:lpstr>Models and Tools for Exact GHG Emission Saving Based on Spatiotemporal Generation Mix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and Discussions (Part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c:title>
  <dc:creator>mehdi khaleghian</dc:creator>
  <cp:lastModifiedBy>Khaleghian, Seyedmehdi</cp:lastModifiedBy>
  <cp:revision>353</cp:revision>
  <dcterms:created xsi:type="dcterms:W3CDTF">2023-10-26T16:21:03Z</dcterms:created>
  <dcterms:modified xsi:type="dcterms:W3CDTF">2024-04-22T17:50:05Z</dcterms:modified>
</cp:coreProperties>
</file>